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5"/>
  </p:notesMasterIdLst>
  <p:sldIdLst>
    <p:sldId id="260" r:id="rId2"/>
    <p:sldId id="261" r:id="rId3"/>
    <p:sldId id="268" r:id="rId4"/>
    <p:sldId id="271" r:id="rId5"/>
    <p:sldId id="272" r:id="rId6"/>
    <p:sldId id="273" r:id="rId7"/>
    <p:sldId id="281" r:id="rId8"/>
    <p:sldId id="275" r:id="rId9"/>
    <p:sldId id="276" r:id="rId10"/>
    <p:sldId id="277" r:id="rId11"/>
    <p:sldId id="278" r:id="rId12"/>
    <p:sldId id="279" r:id="rId13"/>
    <p:sldId id="280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" panose="020B0604020202020204" pitchFamily="34" charset="0"/>
      <p:regular r:id="rId20"/>
      <p:bold r:id="rId21"/>
      <p:italic r:id="rId22"/>
      <p:boldItalic r:id="rId23"/>
    </p:embeddedFont>
    <p:embeddedFont>
      <p:font typeface="Sassoon Infant Rg" panose="02000503030000020003" pitchFamily="50" charset="0"/>
      <p:regular r:id="rId24"/>
      <p:bold r:id="rId25"/>
    </p:embeddedFont>
    <p:embeddedFont>
      <p:font typeface="Twinkl" panose="020B0604020202020204" pitchFamily="2" charset="0"/>
      <p:regular r:id="rId26"/>
      <p:bold r:id="rId27"/>
    </p:embeddedFont>
    <p:embeddedFont>
      <p:font typeface="Twinkl Light" pitchFamily="2" charset="0"/>
      <p:regular r:id="rId28"/>
    </p:embeddedFont>
    <p:embeddedFont>
      <p:font typeface="Twinkl SemiBold" pitchFamily="2" charset="0"/>
      <p:bold r:id="rId2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 Light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 Light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 Light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 Light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 Ligh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inkl Ligh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inkl Ligh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inkl Ligh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inkl Ligh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307C"/>
    <a:srgbClr val="74B230"/>
    <a:srgbClr val="D086D0"/>
    <a:srgbClr val="B446B4"/>
    <a:srgbClr val="FAD000"/>
    <a:srgbClr val="C48C00"/>
    <a:srgbClr val="548123"/>
    <a:srgbClr val="82C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0" y="72"/>
      </p:cViewPr>
      <p:guideLst>
        <p:guide orient="horz" pos="2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 Sarina [Southern River College]" userId="7f2b4663-0468-4605-9163-1ba4158276d8" providerId="ADAL" clId="{A4635384-1A7D-470E-BEC4-99FF0C947AED}"/>
    <pc:docChg chg="delSld modSld">
      <pc:chgData name="COOPER Sarina [Southern River College]" userId="7f2b4663-0468-4605-9163-1ba4158276d8" providerId="ADAL" clId="{A4635384-1A7D-470E-BEC4-99FF0C947AED}" dt="2024-04-29T16:18:18.993" v="4" actId="20577"/>
      <pc:docMkLst>
        <pc:docMk/>
      </pc:docMkLst>
      <pc:sldChg chg="modSp mod">
        <pc:chgData name="COOPER Sarina [Southern River College]" userId="7f2b4663-0468-4605-9163-1ba4158276d8" providerId="ADAL" clId="{A4635384-1A7D-470E-BEC4-99FF0C947AED}" dt="2024-04-29T16:18:18.993" v="4" actId="20577"/>
        <pc:sldMkLst>
          <pc:docMk/>
          <pc:sldMk cId="0" sldId="261"/>
        </pc:sldMkLst>
        <pc:spChg chg="mod">
          <ac:chgData name="COOPER Sarina [Southern River College]" userId="7f2b4663-0468-4605-9163-1ba4158276d8" providerId="ADAL" clId="{A4635384-1A7D-470E-BEC4-99FF0C947AED}" dt="2024-04-29T16:18:18.993" v="4" actId="20577"/>
          <ac:spMkLst>
            <pc:docMk/>
            <pc:sldMk cId="0" sldId="261"/>
            <ac:spMk id="7170" creationId="{66443AD9-E504-0B67-EA78-28A0EB94715D}"/>
          </ac:spMkLst>
        </pc:spChg>
      </pc:sldChg>
      <pc:sldChg chg="del">
        <pc:chgData name="COOPER Sarina [Southern River College]" userId="7f2b4663-0468-4605-9163-1ba4158276d8" providerId="ADAL" clId="{A4635384-1A7D-470E-BEC4-99FF0C947AED}" dt="2024-04-29T16:15:05.218" v="0" actId="47"/>
        <pc:sldMkLst>
          <pc:docMk/>
          <pc:sldMk cId="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577E3A-9EB8-FE1C-2DEA-B9DEF8C5E0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91851-B887-0C4C-9266-2BAC68C3E8C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A6202CD-3777-4260-A4DA-0287F1271E18}" type="datetimeFigureOut">
              <a:rPr lang="en-GB"/>
              <a:pPr>
                <a:defRPr/>
              </a:pPr>
              <a:t>29/04/2024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162FB70-DFE4-8546-C035-FD34928258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A32467-ECF5-A950-FCFF-EF769DB12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4D9ED-6C5B-F4AE-18D5-A1998F362D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4C793-C6C2-0221-57CE-48ADC1FEE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D13D3A1-7847-4A39-9499-09D13F78A7A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4226E1-8F69-A0B9-1AEE-0B826D535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6196013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40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C7AED7-AB5E-B32E-A887-3A508D4F59E3}"/>
              </a:ext>
            </a:extLst>
          </p:cNvPr>
          <p:cNvSpPr/>
          <p:nvPr userDrawn="1"/>
        </p:nvSpPr>
        <p:spPr bwMode="auto">
          <a:xfrm>
            <a:off x="479425" y="728663"/>
            <a:ext cx="8196263" cy="1787525"/>
          </a:xfrm>
          <a:prstGeom prst="roundRect">
            <a:avLst>
              <a:gd name="adj" fmla="val 0"/>
            </a:avLst>
          </a:prstGeom>
          <a:solidFill>
            <a:srgbClr val="FFF9E7">
              <a:alpha val="95000"/>
            </a:srgb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CF60599-5B64-8821-EF9B-E952D424312A}"/>
              </a:ext>
            </a:extLst>
          </p:cNvPr>
          <p:cNvSpPr/>
          <p:nvPr userDrawn="1"/>
        </p:nvSpPr>
        <p:spPr bwMode="auto">
          <a:xfrm>
            <a:off x="479425" y="2806700"/>
            <a:ext cx="8196263" cy="3324225"/>
          </a:xfrm>
          <a:prstGeom prst="roundRect">
            <a:avLst>
              <a:gd name="adj" fmla="val 0"/>
            </a:avLst>
          </a:prstGeom>
          <a:solidFill>
            <a:srgbClr val="FFF9E7">
              <a:alpha val="95000"/>
            </a:srgb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700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725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715EC667-320F-8C1B-7E2E-83ECCCE37591}"/>
              </a:ext>
            </a:extLst>
          </p:cNvPr>
          <p:cNvSpPr/>
          <p:nvPr userDrawn="1"/>
        </p:nvSpPr>
        <p:spPr bwMode="auto">
          <a:xfrm>
            <a:off x="468313" y="457200"/>
            <a:ext cx="8207375" cy="5940425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159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30081B-9407-5ABA-DC5B-F0F9E43F61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6196013"/>
            <a:ext cx="5762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73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4" r:id="rId3"/>
    <p:sldLayoutId id="2147483757" r:id="rId4"/>
    <p:sldLayoutId id="2147483758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 kern="1200">
          <a:solidFill>
            <a:srgbClr val="6F818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Twinkl SemiBold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Twinkl SemiBold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Twinkl SemiBold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Twinkl SemiBold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Clear Sans" panose="020B05030302020203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Clear Sans" panose="020B05030302020203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Clear Sans" panose="020B05030302020203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Clear Sans" panose="020B05030302020203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1C1C1C"/>
          </a:solidFill>
          <a:latin typeface="Sassoon Infant Rg" panose="02000503030000020003" pitchFamily="50" charset="0"/>
          <a:ea typeface="Sassoon Infant Rg" panose="02000503030000020003" pitchFamily="50" charset="0"/>
          <a:cs typeface="Sassoon Infant Rg" panose="02000503030000020003" pitchFamily="50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Sassoon Infant Rg" panose="02000503030000020003" pitchFamily="50" charset="0"/>
          <a:ea typeface="Sassoon Infant Rg" panose="02000503030000020003" pitchFamily="50" charset="0"/>
          <a:cs typeface="Sassoon Infant Rg" panose="02000503030000020003" pitchFamily="50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Sassoon Infant Rg" panose="02000503030000020003" pitchFamily="50" charset="0"/>
          <a:ea typeface="Sassoon Infant Rg" panose="02000503030000020003" pitchFamily="50" charset="0"/>
          <a:cs typeface="Sassoon Infant Rg" panose="02000503030000020003" pitchFamily="50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Sassoon Infant Rg" panose="02000503030000020003" pitchFamily="50" charset="0"/>
          <a:ea typeface="Sassoon Infant Rg" panose="02000503030000020003" pitchFamily="50" charset="0"/>
          <a:cs typeface="Sassoon Infant Rg" panose="02000503030000020003" pitchFamily="50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Sassoon Infant Rg" panose="02000503030000020003" pitchFamily="50" charset="0"/>
          <a:ea typeface="Sassoon Infant Rg" panose="02000503030000020003" pitchFamily="50" charset="0"/>
          <a:cs typeface="Sassoon Infant Rg" panose="02000503030000020003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St_KzxJqUGA?feature=oembed" TargetMode="Externa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6AB27B-9353-DC1F-FA16-007FC3A53167}"/>
              </a:ext>
            </a:extLst>
          </p:cNvPr>
          <p:cNvSpPr/>
          <p:nvPr/>
        </p:nvSpPr>
        <p:spPr>
          <a:xfrm>
            <a:off x="473075" y="690563"/>
            <a:ext cx="8196263" cy="1816100"/>
          </a:xfrm>
          <a:prstGeom prst="rect">
            <a:avLst/>
          </a:prstGeom>
          <a:solidFill>
            <a:srgbClr val="8C368C">
              <a:alpha val="89804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147" name="Title 7">
            <a:extLst>
              <a:ext uri="{FF2B5EF4-FFF2-40B4-BE49-F238E27FC236}">
                <a16:creationId xmlns:a16="http://schemas.microsoft.com/office/drawing/2014/main" id="{FCD2A7DE-4B5C-B95A-5F52-C31C21501FD2}"/>
              </a:ext>
            </a:extLst>
          </p:cNvPr>
          <p:cNvSpPr>
            <a:spLocks/>
          </p:cNvSpPr>
          <p:nvPr/>
        </p:nvSpPr>
        <p:spPr bwMode="auto">
          <a:xfrm>
            <a:off x="698500" y="796925"/>
            <a:ext cx="7761288" cy="1603375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/>
            <a:r>
              <a:rPr lang="en-GB" altLang="en-US" sz="4800" b="1" dirty="0">
                <a:solidFill>
                  <a:srgbClr val="FFFFFF"/>
                </a:solidFill>
                <a:latin typeface="Twinkl SemiBold" pitchFamily="2" charset="0"/>
                <a:ea typeface="Clear Sans Medium"/>
                <a:cs typeface="Clear Sans Medium"/>
              </a:rPr>
              <a:t>Static Electricity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>
            <a:extLst>
              <a:ext uri="{FF2B5EF4-FFF2-40B4-BE49-F238E27FC236}">
                <a16:creationId xmlns:a16="http://schemas.microsoft.com/office/drawing/2014/main" id="{1BBB46FF-98F3-954A-FA26-1DC8A7E58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 b="1">
                <a:solidFill>
                  <a:srgbClr val="8C368C"/>
                </a:solidFill>
                <a:latin typeface="Twinkl" pitchFamily="2" charset="0"/>
                <a:ea typeface="Clear Sans Light"/>
                <a:cs typeface="Clear Sans Light"/>
              </a:rPr>
              <a:t>Dangers of Static Electricity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EB338-0A9D-9D16-49DB-D9F201A00BD4}"/>
              </a:ext>
            </a:extLst>
          </p:cNvPr>
          <p:cNvSpPr/>
          <p:nvPr/>
        </p:nvSpPr>
        <p:spPr>
          <a:xfrm>
            <a:off x="1563688" y="1349375"/>
            <a:ext cx="6016625" cy="771525"/>
          </a:xfrm>
          <a:prstGeom prst="rect">
            <a:avLst/>
          </a:prstGeom>
          <a:solidFill>
            <a:srgbClr val="82C836"/>
          </a:solidFill>
          <a:ln w="28575">
            <a:solidFill>
              <a:srgbClr val="548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latin typeface="+mj-lt"/>
              </a:rPr>
              <a:t>Using the picture clues, how could static electricity be dangerous or a nuisance?</a:t>
            </a:r>
          </a:p>
        </p:txBody>
      </p:sp>
      <p:pic>
        <p:nvPicPr>
          <p:cNvPr id="15364" name="Picture 16">
            <a:extLst>
              <a:ext uri="{FF2B5EF4-FFF2-40B4-BE49-F238E27FC236}">
                <a16:creationId xmlns:a16="http://schemas.microsoft.com/office/drawing/2014/main" id="{CF22DF4D-224F-3DB4-FEA9-E8EE0BEE8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2"/>
          <a:stretch>
            <a:fillRect/>
          </a:stretch>
        </p:blipFill>
        <p:spPr bwMode="auto">
          <a:xfrm>
            <a:off x="1563688" y="2333625"/>
            <a:ext cx="2903537" cy="1657350"/>
          </a:xfrm>
          <a:prstGeom prst="rect">
            <a:avLst/>
          </a:prstGeom>
          <a:noFill/>
          <a:ln w="19050">
            <a:solidFill>
              <a:srgbClr val="7C307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214AD185-7AA3-9F64-62EC-0E620EC0755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 cstate="print"/>
          <a:srcRect b="14407"/>
          <a:stretch/>
        </p:blipFill>
        <p:spPr>
          <a:xfrm>
            <a:off x="4633165" y="2333452"/>
            <a:ext cx="2947464" cy="1657523"/>
          </a:xfrm>
          <a:prstGeom prst="roundRect">
            <a:avLst>
              <a:gd name="adj" fmla="val 0"/>
            </a:avLst>
          </a:prstGeom>
          <a:ln w="19050">
            <a:solidFill>
              <a:srgbClr val="7C307C"/>
            </a:solidFill>
          </a:ln>
        </p:spPr>
      </p:pic>
      <p:pic>
        <p:nvPicPr>
          <p:cNvPr id="15366" name="Picture 18">
            <a:extLst>
              <a:ext uri="{FF2B5EF4-FFF2-40B4-BE49-F238E27FC236}">
                <a16:creationId xmlns:a16="http://schemas.microsoft.com/office/drawing/2014/main" id="{E59DB710-26B5-0F1D-A14F-CA78831B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144963"/>
            <a:ext cx="2941637" cy="1935162"/>
          </a:xfrm>
          <a:prstGeom prst="rect">
            <a:avLst/>
          </a:prstGeom>
          <a:noFill/>
          <a:ln w="19050">
            <a:solidFill>
              <a:srgbClr val="7C307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19">
            <a:extLst>
              <a:ext uri="{FF2B5EF4-FFF2-40B4-BE49-F238E27FC236}">
                <a16:creationId xmlns:a16="http://schemas.microsoft.com/office/drawing/2014/main" id="{59C56281-F4DE-3174-7A4E-C0CB5D164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4144963"/>
            <a:ext cx="2903537" cy="1935162"/>
          </a:xfrm>
          <a:prstGeom prst="rect">
            <a:avLst/>
          </a:prstGeom>
          <a:noFill/>
          <a:ln w="19050">
            <a:solidFill>
              <a:srgbClr val="7C307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4677F7-B445-1626-33F7-5A176EB01B69}"/>
              </a:ext>
            </a:extLst>
          </p:cNvPr>
          <p:cNvSpPr/>
          <p:nvPr/>
        </p:nvSpPr>
        <p:spPr>
          <a:xfrm>
            <a:off x="2176463" y="2930525"/>
            <a:ext cx="4746625" cy="2274888"/>
          </a:xfrm>
          <a:prstGeom prst="rect">
            <a:avLst/>
          </a:prstGeom>
          <a:solidFill>
            <a:schemeClr val="bg1"/>
          </a:solidFill>
          <a:ln w="28575">
            <a:solidFill>
              <a:srgbClr val="548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bIns="144000" anchor="ctr"/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GB" sz="1600" dirty="0">
                <a:solidFill>
                  <a:schemeClr val="tx1"/>
                </a:solidFill>
              </a:rPr>
              <a:t>Petrol tankers travelling on the roads.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GB" sz="1600" dirty="0">
                <a:solidFill>
                  <a:schemeClr val="tx1"/>
                </a:solidFill>
              </a:rPr>
              <a:t>Using a mobile phone on a petrol station forecourt.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GB" sz="1600" dirty="0">
                <a:solidFill>
                  <a:schemeClr val="tx1"/>
                </a:solidFill>
              </a:rPr>
              <a:t>Cleaning an oil tanker.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GB" sz="1600" dirty="0">
                <a:solidFill>
                  <a:schemeClr val="tx1"/>
                </a:solidFill>
              </a:rPr>
              <a:t>Dust attracted to insulators, for example the TV screen.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GB" sz="1600" dirty="0">
                <a:solidFill>
                  <a:schemeClr val="tx1"/>
                </a:solidFill>
              </a:rPr>
              <a:t>Clothes made from synthetic materials cling to each other.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9BCB5681-5500-67FA-A3E4-1A8681E30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316038"/>
            <a:ext cx="77041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>
              <a:lnSpc>
                <a:spcPts val="2400"/>
              </a:lnSpc>
            </a:pPr>
            <a:r>
              <a:rPr lang="en-GB" altLang="en-US"/>
              <a:t>So what can we do to prevent explosions due to electrostatic sparks? </a:t>
            </a:r>
          </a:p>
        </p:txBody>
      </p:sp>
      <p:sp>
        <p:nvSpPr>
          <p:cNvPr id="16387" name="Rectangle 8">
            <a:extLst>
              <a:ext uri="{FF2B5EF4-FFF2-40B4-BE49-F238E27FC236}">
                <a16:creationId xmlns:a16="http://schemas.microsoft.com/office/drawing/2014/main" id="{1A814662-CA6B-5723-1590-9F83E36F0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8C368C"/>
                </a:solidFill>
                <a:latin typeface="Twinkl SemiBold" pitchFamily="2" charset="0"/>
                <a:ea typeface="Clear Sans Light"/>
                <a:cs typeface="Clear Sans Light"/>
              </a:rPr>
              <a:t>Dangers of Static Electricity</a:t>
            </a:r>
          </a:p>
        </p:txBody>
      </p:sp>
      <p:pic>
        <p:nvPicPr>
          <p:cNvPr id="16388" name="Picture 15">
            <a:extLst>
              <a:ext uri="{FF2B5EF4-FFF2-40B4-BE49-F238E27FC236}">
                <a16:creationId xmlns:a16="http://schemas.microsoft.com/office/drawing/2014/main" id="{E541B04F-4A7B-34FC-9448-D4B0DBFD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50" y="536575"/>
            <a:ext cx="6985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2" name="Group 8191">
            <a:extLst>
              <a:ext uri="{FF2B5EF4-FFF2-40B4-BE49-F238E27FC236}">
                <a16:creationId xmlns:a16="http://schemas.microsoft.com/office/drawing/2014/main" id="{B1B97C8A-7415-598D-A926-8701FD5858B6}"/>
              </a:ext>
            </a:extLst>
          </p:cNvPr>
          <p:cNvGrpSpPr>
            <a:grpSpLocks/>
          </p:cNvGrpSpPr>
          <p:nvPr/>
        </p:nvGrpSpPr>
        <p:grpSpPr bwMode="auto">
          <a:xfrm>
            <a:off x="4670425" y="2087563"/>
            <a:ext cx="3946525" cy="3854450"/>
            <a:chOff x="4670822" y="2087563"/>
            <a:chExt cx="3945938" cy="3854741"/>
          </a:xfrm>
        </p:grpSpPr>
        <p:pic>
          <p:nvPicPr>
            <p:cNvPr id="16392" name="Picture 3">
              <a:extLst>
                <a:ext uri="{FF2B5EF4-FFF2-40B4-BE49-F238E27FC236}">
                  <a16:creationId xmlns:a16="http://schemas.microsoft.com/office/drawing/2014/main" id="{2EDD16B0-B6D5-9C02-F020-6BD8DE423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7"/>
            <a:stretch>
              <a:fillRect/>
            </a:stretch>
          </p:blipFill>
          <p:spPr bwMode="auto">
            <a:xfrm>
              <a:off x="4954458" y="2087563"/>
              <a:ext cx="3313303" cy="3854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3" name="Rectangle 6">
              <a:extLst>
                <a:ext uri="{FF2B5EF4-FFF2-40B4-BE49-F238E27FC236}">
                  <a16:creationId xmlns:a16="http://schemas.microsoft.com/office/drawing/2014/main" id="{C10A2D79-519D-7B7E-C5FA-94A1FC39F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822" y="3160964"/>
              <a:ext cx="1715549" cy="96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inkl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inkl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inkl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inkl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inkl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9pPr>
            </a:lstStyle>
            <a:p>
              <a:pPr algn="ctr"/>
              <a:r>
                <a:rPr lang="en-GB" altLang="en-US" sz="1400"/>
                <a:t>a static charge can build up in the pipe as the petrol flows through it</a:t>
              </a:r>
            </a:p>
          </p:txBody>
        </p:sp>
        <p:sp>
          <p:nvSpPr>
            <p:cNvPr id="16394" name="Rectangle 18">
              <a:extLst>
                <a:ext uri="{FF2B5EF4-FFF2-40B4-BE49-F238E27FC236}">
                  <a16:creationId xmlns:a16="http://schemas.microsoft.com/office/drawing/2014/main" id="{F07DCAEF-2DB2-1007-2F7C-599A027EF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211" y="4123790"/>
              <a:ext cx="171554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inkl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inkl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inkl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inkl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inkl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9pPr>
            </a:lstStyle>
            <a:p>
              <a:pPr algn="ctr"/>
              <a:r>
                <a:rPr lang="en-GB" altLang="en-US" sz="1400"/>
                <a:t>the metal tank is connected to the Earth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2A0BFF-BF89-979C-DDEF-54E5AA60B247}"/>
                </a:ext>
              </a:extLst>
            </p:cNvPr>
            <p:cNvCxnSpPr/>
            <p:nvPr/>
          </p:nvCxnSpPr>
          <p:spPr>
            <a:xfrm>
              <a:off x="6050155" y="3916501"/>
              <a:ext cx="461893" cy="3095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7801945-2839-DD61-3DF1-3BE8F18B63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204" y="4811919"/>
              <a:ext cx="209519" cy="249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97" name="Rectangle 8196">
            <a:extLst>
              <a:ext uri="{FF2B5EF4-FFF2-40B4-BE49-F238E27FC236}">
                <a16:creationId xmlns:a16="http://schemas.microsoft.com/office/drawing/2014/main" id="{C0658ABC-BA4E-0812-048D-B846EEF5522C}"/>
              </a:ext>
            </a:extLst>
          </p:cNvPr>
          <p:cNvSpPr/>
          <p:nvPr/>
        </p:nvSpPr>
        <p:spPr>
          <a:xfrm>
            <a:off x="684213" y="1741488"/>
            <a:ext cx="3597275" cy="26114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+mj-lt"/>
              </a:rPr>
              <a:t>You could use anti-static devices such as liquids and dusters which carry away the electrical charges that build up.</a:t>
            </a:r>
          </a:p>
          <a:p>
            <a:pPr>
              <a:defRPr/>
            </a:pPr>
            <a:r>
              <a:rPr lang="en-GB" dirty="0">
                <a:latin typeface="+mj-lt"/>
              </a:rPr>
              <a:t>In oil tankers, inert gases such as nitrogen are injected into the tank whilst cleaning out oil tankers to stop a spark igniting the contents of the tanker.</a:t>
            </a:r>
          </a:p>
        </p:txBody>
      </p:sp>
      <p:sp>
        <p:nvSpPr>
          <p:cNvPr id="16391" name="Rectangle 18">
            <a:extLst>
              <a:ext uri="{FF2B5EF4-FFF2-40B4-BE49-F238E27FC236}">
                <a16:creationId xmlns:a16="http://schemas.microsoft.com/office/drawing/2014/main" id="{38BCA94E-6661-C0A9-3BC6-306E25F74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5197475"/>
            <a:ext cx="1714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/>
            <a:r>
              <a:rPr lang="en-GB" altLang="en-US" sz="1400"/>
              <a:t>Underground tank at a petrol station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9145268B-8A8B-6C51-5EAE-BCB14F42B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601913"/>
            <a:ext cx="7704138" cy="923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>
              <a:lnSpc>
                <a:spcPts val="2400"/>
              </a:lnSpc>
              <a:defRPr/>
            </a:pPr>
            <a:r>
              <a:rPr lang="en-GB" dirty="0"/>
              <a:t>Using the picture above to help you, answer the following question. Use the keywords to support your answer.</a:t>
            </a:r>
          </a:p>
          <a:p>
            <a:pPr>
              <a:lnSpc>
                <a:spcPts val="2400"/>
              </a:lnSpc>
              <a:defRPr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7411" name="Rectangle 8">
            <a:extLst>
              <a:ext uri="{FF2B5EF4-FFF2-40B4-BE49-F238E27FC236}">
                <a16:creationId xmlns:a16="http://schemas.microsoft.com/office/drawing/2014/main" id="{F6E9DD11-9A5A-E93C-40F2-3A7770DA5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8C368C"/>
                </a:solidFill>
                <a:latin typeface="Twinkl SemiBold" pitchFamily="2" charset="0"/>
                <a:ea typeface="Clear Sans Light"/>
                <a:cs typeface="Clear Sans Light"/>
              </a:rPr>
              <a:t>Dangers of Static Electricity</a:t>
            </a:r>
          </a:p>
        </p:txBody>
      </p:sp>
      <p:pic>
        <p:nvPicPr>
          <p:cNvPr id="17412" name="Picture 15">
            <a:extLst>
              <a:ext uri="{FF2B5EF4-FFF2-40B4-BE49-F238E27FC236}">
                <a16:creationId xmlns:a16="http://schemas.microsoft.com/office/drawing/2014/main" id="{51F0E297-83FE-C63E-334A-9BD7E607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50" y="536575"/>
            <a:ext cx="6985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">
            <a:extLst>
              <a:ext uri="{FF2B5EF4-FFF2-40B4-BE49-F238E27FC236}">
                <a16:creationId xmlns:a16="http://schemas.microsoft.com/office/drawing/2014/main" id="{4430D540-443F-8EE3-9652-97B22BCC3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458913"/>
            <a:ext cx="70294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A12495-462F-FE74-4633-3844992114FE}"/>
              </a:ext>
            </a:extLst>
          </p:cNvPr>
          <p:cNvSpPr/>
          <p:nvPr/>
        </p:nvSpPr>
        <p:spPr>
          <a:xfrm>
            <a:off x="684213" y="4003675"/>
            <a:ext cx="7766050" cy="922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+mj-lt"/>
              </a:rPr>
              <a:t>The birds are not earthed as they are not touching the ground. The voltage is the same all the way across. If the bird was to put a toe on the ground, then the current would travel through them to the earth.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50CE5A-F0D5-0F5C-FA6E-5BF3FD5F86A8}"/>
              </a:ext>
            </a:extLst>
          </p:cNvPr>
          <p:cNvSpPr/>
          <p:nvPr/>
        </p:nvSpPr>
        <p:spPr>
          <a:xfrm>
            <a:off x="746125" y="3355975"/>
            <a:ext cx="7704138" cy="517525"/>
          </a:xfrm>
          <a:prstGeom prst="rect">
            <a:avLst/>
          </a:prstGeom>
          <a:solidFill>
            <a:srgbClr val="82C836"/>
          </a:solidFill>
          <a:ln w="28575">
            <a:solidFill>
              <a:srgbClr val="548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700" dirty="0">
                <a:latin typeface="+mj-lt"/>
              </a:rPr>
              <a:t>Why don’t birds get an electric shock when they sit on the overhead cables?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5116CB-BBFB-232B-6B56-C070EB1AB1FD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5003800"/>
            <a:ext cx="3505200" cy="1146175"/>
            <a:chOff x="4857750" y="4970783"/>
            <a:chExt cx="3505200" cy="1146756"/>
          </a:xfrm>
        </p:grpSpPr>
        <p:sp>
          <p:nvSpPr>
            <p:cNvPr id="17420" name="Rectangle 19">
              <a:extLst>
                <a:ext uri="{FF2B5EF4-FFF2-40B4-BE49-F238E27FC236}">
                  <a16:creationId xmlns:a16="http://schemas.microsoft.com/office/drawing/2014/main" id="{EFFC1475-4987-E558-F346-A278DE906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7750" y="5142159"/>
              <a:ext cx="3505200" cy="975380"/>
            </a:xfrm>
            <a:prstGeom prst="rect">
              <a:avLst/>
            </a:prstGeom>
            <a:solidFill>
              <a:srgbClr val="FAD000"/>
            </a:solidFill>
            <a:ln w="28575">
              <a:solidFill>
                <a:srgbClr val="C48C00"/>
              </a:solidFill>
              <a:miter lim="800000"/>
              <a:headEnd/>
              <a:tailEnd/>
            </a:ln>
          </p:spPr>
          <p:txBody>
            <a:bodyPr lIns="144000" tIns="108000" rIns="144000" bIns="108000"/>
            <a:lstStyle>
              <a:lvl1pPr>
                <a:defRPr>
                  <a:solidFill>
                    <a:schemeClr val="tx1"/>
                  </a:solidFill>
                  <a:latin typeface="Twinkl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inkl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inkl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inkl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inkl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inkl Light" pitchFamily="2" charset="0"/>
                </a:defRPr>
              </a:lvl9pPr>
            </a:lstStyle>
            <a:p>
              <a:r>
                <a:rPr lang="en-GB" altLang="en-US">
                  <a:solidFill>
                    <a:srgbClr val="000000"/>
                  </a:solidFill>
                  <a:latin typeface="Twinkl SemiBold" pitchFamily="2" charset="0"/>
                  <a:cs typeface="Arial" panose="020B0604020202020204" pitchFamily="34" charset="0"/>
                </a:rPr>
                <a:t>Key Terms</a:t>
              </a:r>
            </a:p>
            <a:p>
              <a:endParaRPr lang="en-GB" altLang="en-US" sz="800">
                <a:solidFill>
                  <a:srgbClr val="000000"/>
                </a:solidFill>
                <a:cs typeface="Arial" panose="020B0604020202020204" pitchFamily="34" charset="0"/>
              </a:endParaRPr>
            </a:p>
            <a:p>
              <a:r>
                <a:rPr lang="en-GB" altLang="en-US">
                  <a:solidFill>
                    <a:srgbClr val="000000"/>
                  </a:solidFill>
                  <a:cs typeface="Arial" panose="020B0604020202020204" pitchFamily="34" charset="0"/>
                </a:rPr>
                <a:t>voltage     current     earth</a:t>
              </a:r>
            </a:p>
          </p:txBody>
        </p:sp>
        <p:pic>
          <p:nvPicPr>
            <p:cNvPr id="17421" name="Picture 20">
              <a:extLst>
                <a:ext uri="{FF2B5EF4-FFF2-40B4-BE49-F238E27FC236}">
                  <a16:creationId xmlns:a16="http://schemas.microsoft.com/office/drawing/2014/main" id="{1C2D45CF-F3F4-F65B-D253-3AC9D7640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75991" y="4970783"/>
              <a:ext cx="885483" cy="857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DB7E93-2CAA-F020-6190-4767EA4B5C03}"/>
              </a:ext>
            </a:extLst>
          </p:cNvPr>
          <p:cNvSpPr/>
          <p:nvPr/>
        </p:nvSpPr>
        <p:spPr>
          <a:xfrm>
            <a:off x="700088" y="5678488"/>
            <a:ext cx="3871912" cy="47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B29E7-38CC-444B-AF62-38C4D363217D}"/>
              </a:ext>
            </a:extLst>
          </p:cNvPr>
          <p:cNvSpPr/>
          <p:nvPr/>
        </p:nvSpPr>
        <p:spPr>
          <a:xfrm>
            <a:off x="750888" y="5726113"/>
            <a:ext cx="3773487" cy="37306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7D0CFE-83FC-8C09-ED4E-A81D53DC1EE1}"/>
              </a:ext>
            </a:extLst>
          </p:cNvPr>
          <p:cNvSpPr txBox="1"/>
          <p:nvPr/>
        </p:nvSpPr>
        <p:spPr>
          <a:xfrm>
            <a:off x="593725" y="5267325"/>
            <a:ext cx="27035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+mj-lt"/>
              </a:rPr>
              <a:t>You have 3 minutes.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8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23" grpId="0" animBg="1"/>
      <p:bldP spid="24" grpId="0" animBg="1"/>
      <p:bldP spid="24" grpId="1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>
            <a:extLst>
              <a:ext uri="{FF2B5EF4-FFF2-40B4-BE49-F238E27FC236}">
                <a16:creationId xmlns:a16="http://schemas.microsoft.com/office/drawing/2014/main" id="{FBA6F097-15E7-D987-2FD0-FA0E30BF5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8C368C"/>
                </a:solidFill>
                <a:latin typeface="Twinkl SemiBold" pitchFamily="2" charset="0"/>
                <a:ea typeface="Clear Sans Light"/>
                <a:cs typeface="Clear Sans Light"/>
              </a:rPr>
              <a:t>Plenary: Static Quiz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176BDF-205F-DA20-BCA9-F3F3C4939E59}"/>
              </a:ext>
            </a:extLst>
          </p:cNvPr>
          <p:cNvGraphicFramePr>
            <a:graphicFrameLocks noGrp="1"/>
          </p:cNvGraphicFramePr>
          <p:nvPr/>
        </p:nvGraphicFramePr>
        <p:xfrm>
          <a:off x="800100" y="1298575"/>
          <a:ext cx="7559676" cy="489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9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9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436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Produced by friction.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There are two types of charges.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The charge on an electron.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Like charges will do this.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Opposite charges will do this.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Photocopiers use this.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4360">
                <a:tc>
                  <a:txBody>
                    <a:bodyPr/>
                    <a:lstStyle/>
                    <a:p>
                      <a:pPr algn="ctr"/>
                      <a:r>
                        <a:rPr lang="en-GB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To prevent 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explosions due</a:t>
                      </a:r>
                      <a:br>
                        <a:rPr lang="en-GB" sz="1400" b="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GB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to electrostatic sparks, we could use… 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What are atoms that have lost electrons called? 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A rod which loses electrons will have which charge?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What are objects that are able to carry an electrical charge called?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What are objects that are not able to carry an electrical charge called?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A cloth which gains electrons will have which charge?</a:t>
                      </a:r>
                    </a:p>
                  </a:txBody>
                  <a:tcPr marL="91436" marR="91436" marT="45733" marB="4573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957B83-8AFF-2F22-97D9-7272F093BBD8}"/>
              </a:ext>
            </a:extLst>
          </p:cNvPr>
          <p:cNvSpPr txBox="1"/>
          <p:nvPr/>
        </p:nvSpPr>
        <p:spPr>
          <a:xfrm>
            <a:off x="800100" y="1916113"/>
            <a:ext cx="25130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rgbClr val="00B050"/>
                </a:solidFill>
                <a:latin typeface="+mj-lt"/>
              </a:rPr>
              <a:t>static electricity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87AC4-8813-257D-3242-440375FA3BBD}"/>
              </a:ext>
            </a:extLst>
          </p:cNvPr>
          <p:cNvSpPr txBox="1"/>
          <p:nvPr/>
        </p:nvSpPr>
        <p:spPr>
          <a:xfrm>
            <a:off x="3313113" y="1916113"/>
            <a:ext cx="25130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rgbClr val="00B050"/>
                </a:solidFill>
                <a:latin typeface="+mj-lt"/>
              </a:rPr>
              <a:t>positive and negative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4BE268-5F10-DAD9-445F-AFB27909363E}"/>
              </a:ext>
            </a:extLst>
          </p:cNvPr>
          <p:cNvSpPr txBox="1"/>
          <p:nvPr/>
        </p:nvSpPr>
        <p:spPr>
          <a:xfrm>
            <a:off x="5826125" y="1916113"/>
            <a:ext cx="25146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rgbClr val="00B050"/>
                </a:solidFill>
                <a:latin typeface="+mj-lt"/>
              </a:rPr>
              <a:t>negative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76CD0-8FB0-6AED-3F73-EE557C7CA5F6}"/>
              </a:ext>
            </a:extLst>
          </p:cNvPr>
          <p:cNvSpPr txBox="1"/>
          <p:nvPr/>
        </p:nvSpPr>
        <p:spPr>
          <a:xfrm>
            <a:off x="820738" y="3105150"/>
            <a:ext cx="251301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rgbClr val="00B050"/>
                </a:solidFill>
                <a:latin typeface="+mj-lt"/>
              </a:rPr>
              <a:t>repel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CE93A5-9AEC-84D4-EE20-9F85CD7A9D8D}"/>
              </a:ext>
            </a:extLst>
          </p:cNvPr>
          <p:cNvSpPr txBox="1"/>
          <p:nvPr/>
        </p:nvSpPr>
        <p:spPr>
          <a:xfrm>
            <a:off x="3333750" y="3105150"/>
            <a:ext cx="2513013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rgbClr val="00B050"/>
                </a:solidFill>
                <a:latin typeface="+mj-lt"/>
              </a:rPr>
              <a:t>attract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075805-3EF8-5786-89D8-F6DEAD5999AF}"/>
              </a:ext>
            </a:extLst>
          </p:cNvPr>
          <p:cNvSpPr txBox="1"/>
          <p:nvPr/>
        </p:nvSpPr>
        <p:spPr>
          <a:xfrm>
            <a:off x="5846763" y="3105150"/>
            <a:ext cx="251301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rgbClr val="00B050"/>
                </a:solidFill>
                <a:latin typeface="+mj-lt"/>
              </a:rPr>
              <a:t>static electricity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6E66-1A1A-081A-7F12-9CF5F0E4053B}"/>
              </a:ext>
            </a:extLst>
          </p:cNvPr>
          <p:cNvSpPr txBox="1"/>
          <p:nvPr/>
        </p:nvSpPr>
        <p:spPr>
          <a:xfrm>
            <a:off x="919163" y="4454525"/>
            <a:ext cx="227647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200" dirty="0">
                <a:solidFill>
                  <a:srgbClr val="00B050"/>
                </a:solidFill>
                <a:latin typeface="+mj-lt"/>
              </a:rPr>
              <a:t>anti-static devices such as liquids and dusters.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B1EE12-9412-DFD6-A8A5-1CBD47123D68}"/>
              </a:ext>
            </a:extLst>
          </p:cNvPr>
          <p:cNvSpPr txBox="1"/>
          <p:nvPr/>
        </p:nvSpPr>
        <p:spPr>
          <a:xfrm>
            <a:off x="3314700" y="4437063"/>
            <a:ext cx="25146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rgbClr val="00B050"/>
                </a:solidFill>
                <a:latin typeface="+mj-lt"/>
              </a:rPr>
              <a:t>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80494E-ECAF-F2C8-EE1A-A2A13BBB2EAC}"/>
              </a:ext>
            </a:extLst>
          </p:cNvPr>
          <p:cNvSpPr txBox="1"/>
          <p:nvPr/>
        </p:nvSpPr>
        <p:spPr>
          <a:xfrm>
            <a:off x="5829300" y="4437063"/>
            <a:ext cx="25130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rgbClr val="00B050"/>
                </a:solidFill>
                <a:latin typeface="+mj-lt"/>
              </a:rPr>
              <a:t>positive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F6B8B5-4BA2-A227-4275-EB78A285F7AB}"/>
              </a:ext>
            </a:extLst>
          </p:cNvPr>
          <p:cNvSpPr txBox="1"/>
          <p:nvPr/>
        </p:nvSpPr>
        <p:spPr>
          <a:xfrm>
            <a:off x="801688" y="5751513"/>
            <a:ext cx="2513012" cy="306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rgbClr val="00B050"/>
                </a:solidFill>
                <a:latin typeface="+mj-lt"/>
              </a:rPr>
              <a:t>conductors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DDD9A5-8F99-3CCB-B5BE-6C299031B075}"/>
              </a:ext>
            </a:extLst>
          </p:cNvPr>
          <p:cNvSpPr txBox="1"/>
          <p:nvPr/>
        </p:nvSpPr>
        <p:spPr>
          <a:xfrm>
            <a:off x="3314700" y="5751513"/>
            <a:ext cx="2513013" cy="306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rgbClr val="00B050"/>
                </a:solidFill>
                <a:latin typeface="+mj-lt"/>
              </a:rPr>
              <a:t>insulators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B2789A-1E78-7B0C-C212-A63F2D54EA14}"/>
              </a:ext>
            </a:extLst>
          </p:cNvPr>
          <p:cNvSpPr txBox="1"/>
          <p:nvPr/>
        </p:nvSpPr>
        <p:spPr>
          <a:xfrm>
            <a:off x="5827713" y="5634038"/>
            <a:ext cx="2513012" cy="306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rgbClr val="00B050"/>
                </a:solidFill>
                <a:latin typeface="+mj-lt"/>
              </a:rPr>
              <a:t>negative</a:t>
            </a:r>
          </a:p>
        </p:txBody>
      </p:sp>
      <p:sp>
        <p:nvSpPr>
          <p:cNvPr id="7" name="a">
            <a:extLst>
              <a:ext uri="{FF2B5EF4-FFF2-40B4-BE49-F238E27FC236}">
                <a16:creationId xmlns:a16="http://schemas.microsoft.com/office/drawing/2014/main" id="{69009241-7025-33BB-3D95-1A47E7416ACC}"/>
              </a:ext>
            </a:extLst>
          </p:cNvPr>
          <p:cNvSpPr/>
          <p:nvPr/>
        </p:nvSpPr>
        <p:spPr>
          <a:xfrm>
            <a:off x="1047750" y="1925638"/>
            <a:ext cx="2019300" cy="3079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5" name="b">
            <a:extLst>
              <a:ext uri="{FF2B5EF4-FFF2-40B4-BE49-F238E27FC236}">
                <a16:creationId xmlns:a16="http://schemas.microsoft.com/office/drawing/2014/main" id="{54A2B37E-B09F-967A-C6AF-7420D43B0E96}"/>
              </a:ext>
            </a:extLst>
          </p:cNvPr>
          <p:cNvSpPr/>
          <p:nvPr/>
        </p:nvSpPr>
        <p:spPr>
          <a:xfrm>
            <a:off x="3581400" y="1927225"/>
            <a:ext cx="2019300" cy="3063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6" name="c">
            <a:extLst>
              <a:ext uri="{FF2B5EF4-FFF2-40B4-BE49-F238E27FC236}">
                <a16:creationId xmlns:a16="http://schemas.microsoft.com/office/drawing/2014/main" id="{E6BBF25D-AF33-95EC-7E68-01ADEBC2BCC1}"/>
              </a:ext>
            </a:extLst>
          </p:cNvPr>
          <p:cNvSpPr/>
          <p:nvPr/>
        </p:nvSpPr>
        <p:spPr>
          <a:xfrm>
            <a:off x="6115050" y="1916113"/>
            <a:ext cx="2019300" cy="3079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7" name="d">
            <a:extLst>
              <a:ext uri="{FF2B5EF4-FFF2-40B4-BE49-F238E27FC236}">
                <a16:creationId xmlns:a16="http://schemas.microsoft.com/office/drawing/2014/main" id="{8EACAA97-AC27-A099-D379-5D65DE71D5E9}"/>
              </a:ext>
            </a:extLst>
          </p:cNvPr>
          <p:cNvSpPr/>
          <p:nvPr/>
        </p:nvSpPr>
        <p:spPr>
          <a:xfrm>
            <a:off x="1028700" y="3090863"/>
            <a:ext cx="2019300" cy="3063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8" name="e">
            <a:extLst>
              <a:ext uri="{FF2B5EF4-FFF2-40B4-BE49-F238E27FC236}">
                <a16:creationId xmlns:a16="http://schemas.microsoft.com/office/drawing/2014/main" id="{E999CC89-663E-6A43-F625-B457A9CE5554}"/>
              </a:ext>
            </a:extLst>
          </p:cNvPr>
          <p:cNvSpPr/>
          <p:nvPr/>
        </p:nvSpPr>
        <p:spPr>
          <a:xfrm>
            <a:off x="3562350" y="3090863"/>
            <a:ext cx="2019300" cy="3079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9" name="f">
            <a:extLst>
              <a:ext uri="{FF2B5EF4-FFF2-40B4-BE49-F238E27FC236}">
                <a16:creationId xmlns:a16="http://schemas.microsoft.com/office/drawing/2014/main" id="{DC0B545C-4BFB-C942-A89D-AC0F92704627}"/>
              </a:ext>
            </a:extLst>
          </p:cNvPr>
          <p:cNvSpPr/>
          <p:nvPr/>
        </p:nvSpPr>
        <p:spPr>
          <a:xfrm>
            <a:off x="6096000" y="3081338"/>
            <a:ext cx="2019300" cy="3079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0" name="g">
            <a:extLst>
              <a:ext uri="{FF2B5EF4-FFF2-40B4-BE49-F238E27FC236}">
                <a16:creationId xmlns:a16="http://schemas.microsoft.com/office/drawing/2014/main" id="{B0328F0D-B296-1934-A54B-82725AB264A9}"/>
              </a:ext>
            </a:extLst>
          </p:cNvPr>
          <p:cNvSpPr/>
          <p:nvPr/>
        </p:nvSpPr>
        <p:spPr>
          <a:xfrm>
            <a:off x="1028700" y="4452938"/>
            <a:ext cx="2019300" cy="447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1" name="h">
            <a:extLst>
              <a:ext uri="{FF2B5EF4-FFF2-40B4-BE49-F238E27FC236}">
                <a16:creationId xmlns:a16="http://schemas.microsoft.com/office/drawing/2014/main" id="{C2EAFA20-8A06-5DCB-F352-570FD246EF51}"/>
              </a:ext>
            </a:extLst>
          </p:cNvPr>
          <p:cNvSpPr/>
          <p:nvPr/>
        </p:nvSpPr>
        <p:spPr>
          <a:xfrm>
            <a:off x="3562350" y="4470400"/>
            <a:ext cx="2019300" cy="3079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2" name="i">
            <a:extLst>
              <a:ext uri="{FF2B5EF4-FFF2-40B4-BE49-F238E27FC236}">
                <a16:creationId xmlns:a16="http://schemas.microsoft.com/office/drawing/2014/main" id="{016A1E72-A53C-F3A0-61C4-75B1D402EAE2}"/>
              </a:ext>
            </a:extLst>
          </p:cNvPr>
          <p:cNvSpPr/>
          <p:nvPr/>
        </p:nvSpPr>
        <p:spPr>
          <a:xfrm>
            <a:off x="6096000" y="4460875"/>
            <a:ext cx="2019300" cy="3079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3" name="d">
            <a:extLst>
              <a:ext uri="{FF2B5EF4-FFF2-40B4-BE49-F238E27FC236}">
                <a16:creationId xmlns:a16="http://schemas.microsoft.com/office/drawing/2014/main" id="{FDC2C424-B6C2-ECC1-1EE5-9068D2A4508A}"/>
              </a:ext>
            </a:extLst>
          </p:cNvPr>
          <p:cNvSpPr/>
          <p:nvPr/>
        </p:nvSpPr>
        <p:spPr>
          <a:xfrm>
            <a:off x="1047750" y="5745163"/>
            <a:ext cx="2019300" cy="3079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4" name="k">
            <a:extLst>
              <a:ext uri="{FF2B5EF4-FFF2-40B4-BE49-F238E27FC236}">
                <a16:creationId xmlns:a16="http://schemas.microsoft.com/office/drawing/2014/main" id="{73558E4C-8797-7ECC-9B2E-E3726F4984C9}"/>
              </a:ext>
            </a:extLst>
          </p:cNvPr>
          <p:cNvSpPr/>
          <p:nvPr/>
        </p:nvSpPr>
        <p:spPr>
          <a:xfrm>
            <a:off x="3581400" y="5746750"/>
            <a:ext cx="2019300" cy="3063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5" name="l">
            <a:extLst>
              <a:ext uri="{FF2B5EF4-FFF2-40B4-BE49-F238E27FC236}">
                <a16:creationId xmlns:a16="http://schemas.microsoft.com/office/drawing/2014/main" id="{D4CF4F11-E679-B74F-6DFD-B5EDD6DC11A7}"/>
              </a:ext>
            </a:extLst>
          </p:cNvPr>
          <p:cNvSpPr/>
          <p:nvPr/>
        </p:nvSpPr>
        <p:spPr>
          <a:xfrm>
            <a:off x="6116638" y="5634038"/>
            <a:ext cx="2019300" cy="3079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D35BBAB8-DF27-45CE-EB18-7292D8DACD7C}"/>
              </a:ext>
            </a:extLst>
          </p:cNvPr>
          <p:cNvSpPr/>
          <p:nvPr/>
        </p:nvSpPr>
        <p:spPr>
          <a:xfrm>
            <a:off x="801688" y="1298575"/>
            <a:ext cx="2513012" cy="1223963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1</a:t>
            </a:r>
          </a:p>
        </p:txBody>
      </p:sp>
      <p:sp>
        <p:nvSpPr>
          <p:cNvPr id="34" name="2">
            <a:extLst>
              <a:ext uri="{FF2B5EF4-FFF2-40B4-BE49-F238E27FC236}">
                <a16:creationId xmlns:a16="http://schemas.microsoft.com/office/drawing/2014/main" id="{856603F7-5AB7-A52B-7601-43BE2B149C90}"/>
              </a:ext>
            </a:extLst>
          </p:cNvPr>
          <p:cNvSpPr/>
          <p:nvPr/>
        </p:nvSpPr>
        <p:spPr>
          <a:xfrm>
            <a:off x="3321050" y="1298575"/>
            <a:ext cx="2513013" cy="1223963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2</a:t>
            </a:r>
          </a:p>
        </p:txBody>
      </p:sp>
      <p:sp>
        <p:nvSpPr>
          <p:cNvPr id="35" name="3">
            <a:extLst>
              <a:ext uri="{FF2B5EF4-FFF2-40B4-BE49-F238E27FC236}">
                <a16:creationId xmlns:a16="http://schemas.microsoft.com/office/drawing/2014/main" id="{A2283418-34A9-07FF-97B2-1FB54A1445A5}"/>
              </a:ext>
            </a:extLst>
          </p:cNvPr>
          <p:cNvSpPr/>
          <p:nvPr/>
        </p:nvSpPr>
        <p:spPr>
          <a:xfrm>
            <a:off x="5835650" y="1298575"/>
            <a:ext cx="2513013" cy="1223963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3</a:t>
            </a:r>
          </a:p>
        </p:txBody>
      </p:sp>
      <p:sp>
        <p:nvSpPr>
          <p:cNvPr id="36" name="4">
            <a:extLst>
              <a:ext uri="{FF2B5EF4-FFF2-40B4-BE49-F238E27FC236}">
                <a16:creationId xmlns:a16="http://schemas.microsoft.com/office/drawing/2014/main" id="{A11A9694-9301-D078-A289-501D5FEE02F4}"/>
              </a:ext>
            </a:extLst>
          </p:cNvPr>
          <p:cNvSpPr/>
          <p:nvPr/>
        </p:nvSpPr>
        <p:spPr>
          <a:xfrm>
            <a:off x="800100" y="2522538"/>
            <a:ext cx="2513013" cy="1222375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4</a:t>
            </a:r>
          </a:p>
        </p:txBody>
      </p:sp>
      <p:sp>
        <p:nvSpPr>
          <p:cNvPr id="37" name="5">
            <a:extLst>
              <a:ext uri="{FF2B5EF4-FFF2-40B4-BE49-F238E27FC236}">
                <a16:creationId xmlns:a16="http://schemas.microsoft.com/office/drawing/2014/main" id="{0C211014-A605-439B-4862-26CCF37841BF}"/>
              </a:ext>
            </a:extLst>
          </p:cNvPr>
          <p:cNvSpPr/>
          <p:nvPr/>
        </p:nvSpPr>
        <p:spPr>
          <a:xfrm>
            <a:off x="3319463" y="2522538"/>
            <a:ext cx="2513012" cy="1222375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5</a:t>
            </a:r>
          </a:p>
        </p:txBody>
      </p:sp>
      <p:sp>
        <p:nvSpPr>
          <p:cNvPr id="38" name="6">
            <a:extLst>
              <a:ext uri="{FF2B5EF4-FFF2-40B4-BE49-F238E27FC236}">
                <a16:creationId xmlns:a16="http://schemas.microsoft.com/office/drawing/2014/main" id="{ABE9E53F-871C-32D6-5427-31E54215D1CC}"/>
              </a:ext>
            </a:extLst>
          </p:cNvPr>
          <p:cNvSpPr/>
          <p:nvPr/>
        </p:nvSpPr>
        <p:spPr>
          <a:xfrm>
            <a:off x="5834063" y="2522538"/>
            <a:ext cx="2513012" cy="1222375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6</a:t>
            </a:r>
          </a:p>
        </p:txBody>
      </p:sp>
      <p:sp>
        <p:nvSpPr>
          <p:cNvPr id="39" name="7">
            <a:extLst>
              <a:ext uri="{FF2B5EF4-FFF2-40B4-BE49-F238E27FC236}">
                <a16:creationId xmlns:a16="http://schemas.microsoft.com/office/drawing/2014/main" id="{4EF1DDA6-9740-C4B0-FDA0-72806A3CE2EA}"/>
              </a:ext>
            </a:extLst>
          </p:cNvPr>
          <p:cNvSpPr/>
          <p:nvPr/>
        </p:nvSpPr>
        <p:spPr>
          <a:xfrm>
            <a:off x="801688" y="3743325"/>
            <a:ext cx="2513012" cy="1222375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7</a:t>
            </a:r>
          </a:p>
        </p:txBody>
      </p:sp>
      <p:sp>
        <p:nvSpPr>
          <p:cNvPr id="40" name="8">
            <a:extLst>
              <a:ext uri="{FF2B5EF4-FFF2-40B4-BE49-F238E27FC236}">
                <a16:creationId xmlns:a16="http://schemas.microsoft.com/office/drawing/2014/main" id="{2619F43E-F033-0BA5-6A35-E0BC03FB2C8B}"/>
              </a:ext>
            </a:extLst>
          </p:cNvPr>
          <p:cNvSpPr/>
          <p:nvPr/>
        </p:nvSpPr>
        <p:spPr>
          <a:xfrm>
            <a:off x="3321050" y="3743325"/>
            <a:ext cx="2513013" cy="1222375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8</a:t>
            </a:r>
          </a:p>
        </p:txBody>
      </p:sp>
      <p:sp>
        <p:nvSpPr>
          <p:cNvPr id="41" name="9">
            <a:extLst>
              <a:ext uri="{FF2B5EF4-FFF2-40B4-BE49-F238E27FC236}">
                <a16:creationId xmlns:a16="http://schemas.microsoft.com/office/drawing/2014/main" id="{DD320142-09AB-3B57-D067-BE23ACB7BC71}"/>
              </a:ext>
            </a:extLst>
          </p:cNvPr>
          <p:cNvSpPr/>
          <p:nvPr/>
        </p:nvSpPr>
        <p:spPr>
          <a:xfrm>
            <a:off x="5835650" y="3743325"/>
            <a:ext cx="2513013" cy="1222375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9</a:t>
            </a:r>
          </a:p>
        </p:txBody>
      </p:sp>
      <p:sp>
        <p:nvSpPr>
          <p:cNvPr id="42" name="10">
            <a:extLst>
              <a:ext uri="{FF2B5EF4-FFF2-40B4-BE49-F238E27FC236}">
                <a16:creationId xmlns:a16="http://schemas.microsoft.com/office/drawing/2014/main" id="{B971CF83-47BA-65D3-399C-FEB916D9C1BB}"/>
              </a:ext>
            </a:extLst>
          </p:cNvPr>
          <p:cNvSpPr/>
          <p:nvPr/>
        </p:nvSpPr>
        <p:spPr>
          <a:xfrm>
            <a:off x="800100" y="4965700"/>
            <a:ext cx="2513013" cy="1222375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10</a:t>
            </a:r>
          </a:p>
        </p:txBody>
      </p:sp>
      <p:sp>
        <p:nvSpPr>
          <p:cNvPr id="43" name="11">
            <a:extLst>
              <a:ext uri="{FF2B5EF4-FFF2-40B4-BE49-F238E27FC236}">
                <a16:creationId xmlns:a16="http://schemas.microsoft.com/office/drawing/2014/main" id="{FEA70F23-4D8B-0D38-C4AC-016BD6B0B5AF}"/>
              </a:ext>
            </a:extLst>
          </p:cNvPr>
          <p:cNvSpPr/>
          <p:nvPr/>
        </p:nvSpPr>
        <p:spPr>
          <a:xfrm>
            <a:off x="3319463" y="4965700"/>
            <a:ext cx="2513012" cy="1222375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11</a:t>
            </a:r>
          </a:p>
        </p:txBody>
      </p:sp>
      <p:sp>
        <p:nvSpPr>
          <p:cNvPr id="44" name="12">
            <a:extLst>
              <a:ext uri="{FF2B5EF4-FFF2-40B4-BE49-F238E27FC236}">
                <a16:creationId xmlns:a16="http://schemas.microsoft.com/office/drawing/2014/main" id="{5B064F64-57D9-4186-9501-D118AA62F12D}"/>
              </a:ext>
            </a:extLst>
          </p:cNvPr>
          <p:cNvSpPr/>
          <p:nvPr/>
        </p:nvSpPr>
        <p:spPr>
          <a:xfrm>
            <a:off x="5838825" y="4965700"/>
            <a:ext cx="2513013" cy="1222375"/>
          </a:xfrm>
          <a:prstGeom prst="rect">
            <a:avLst/>
          </a:prstGeom>
          <a:solidFill>
            <a:srgbClr val="D086D0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>
                <a:latin typeface="+mj-lt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 nodeType="clickPar">
                      <p:stCondLst>
                        <p:cond delay="0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 nodeType="clickPar">
                      <p:stCondLst>
                        <p:cond delay="0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 nodeType="clickPar">
                      <p:stCondLst>
                        <p:cond delay="0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 nodeType="clickPar">
                      <p:stCondLst>
                        <p:cond delay="0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 nodeType="clickPar">
                      <p:stCondLst>
                        <p:cond delay="0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 nodeType="clickPar">
                      <p:stCondLst>
                        <p:cond delay="0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 nodeType="clickPar">
                      <p:stCondLst>
                        <p:cond delay="0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 nodeType="clickPar">
                      <p:stCondLst>
                        <p:cond delay="0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 nodeType="clickPar">
                      <p:stCondLst>
                        <p:cond delay="0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 nodeType="clickPar">
                      <p:stCondLst>
                        <p:cond delay="0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 nodeType="clickPar">
                      <p:stCondLst>
                        <p:cond delay="0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 nodeType="clickPar">
                      <p:stCondLst>
                        <p:cond delay="0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 nodeType="clickPar">
                      <p:stCondLst>
                        <p:cond delay="0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 nodeType="clickPar">
                      <p:stCondLst>
                        <p:cond delay="0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 nodeType="clickPar">
                      <p:stCondLst>
                        <p:cond delay="0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 nodeType="clickPar">
                      <p:stCondLst>
                        <p:cond delay="0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 nodeType="clickPar">
                      <p:stCondLst>
                        <p:cond delay="0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 nodeType="clickPar">
                      <p:stCondLst>
                        <p:cond delay="0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15">
            <a:extLst>
              <a:ext uri="{FF2B5EF4-FFF2-40B4-BE49-F238E27FC236}">
                <a16:creationId xmlns:a16="http://schemas.microsoft.com/office/drawing/2014/main" id="{66443AD9-E504-0B67-EA78-28A0EB94715D}"/>
              </a:ext>
            </a:extLst>
          </p:cNvPr>
          <p:cNvSpPr txBox="1">
            <a:spLocks/>
          </p:cNvSpPr>
          <p:nvPr/>
        </p:nvSpPr>
        <p:spPr bwMode="auto">
          <a:xfrm>
            <a:off x="684213" y="3568700"/>
            <a:ext cx="7775575" cy="11953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228600" indent="-228600"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altLang="en-US" dirty="0">
                <a:solidFill>
                  <a:srgbClr val="1C1C1C"/>
                </a:solidFill>
                <a:latin typeface="+mj-lt"/>
                <a:cs typeface="Arial" panose="020B0604020202020204" pitchFamily="34" charset="0"/>
              </a:rPr>
              <a:t>Students will be able to: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1C1C1C"/>
                </a:solidFill>
                <a:latin typeface="+mj-lt"/>
                <a:cs typeface="Arial" panose="020B0604020202020204" pitchFamily="34" charset="0"/>
              </a:rPr>
              <a:t>State</a:t>
            </a:r>
            <a:r>
              <a:rPr lang="en-GB" altLang="en-US" dirty="0">
                <a:solidFill>
                  <a:srgbClr val="1C1C1C"/>
                </a:solidFill>
                <a:cs typeface="Arial" panose="020B0604020202020204" pitchFamily="34" charset="0"/>
              </a:rPr>
              <a:t> what static electricity is.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1C1C1C"/>
                </a:solidFill>
                <a:latin typeface="+mj-lt"/>
                <a:cs typeface="Arial" panose="020B0604020202020204" pitchFamily="34" charset="0"/>
              </a:rPr>
              <a:t>Describe</a:t>
            </a:r>
            <a:r>
              <a:rPr lang="en-GB" altLang="en-US" dirty="0">
                <a:solidFill>
                  <a:srgbClr val="1C1C1C"/>
                </a:solidFill>
                <a:cs typeface="Arial" panose="020B0604020202020204" pitchFamily="34" charset="0"/>
              </a:rPr>
              <a:t> how static electricity is produced.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1C1C1C"/>
                </a:solidFill>
                <a:latin typeface="+mj-lt"/>
                <a:cs typeface="Arial" panose="020B0604020202020204" pitchFamily="34" charset="0"/>
              </a:rPr>
              <a:t>Apply</a:t>
            </a:r>
            <a:r>
              <a:rPr lang="en-GB" altLang="en-US" dirty="0">
                <a:solidFill>
                  <a:srgbClr val="1C1C1C"/>
                </a:solidFill>
                <a:cs typeface="Arial" panose="020B0604020202020204" pitchFamily="34" charset="0"/>
              </a:rPr>
              <a:t> knowledge of static electricity to its uses.</a:t>
            </a:r>
          </a:p>
        </p:txBody>
      </p:sp>
      <p:sp>
        <p:nvSpPr>
          <p:cNvPr id="7171" name="Content Placeholder 15">
            <a:extLst>
              <a:ext uri="{FF2B5EF4-FFF2-40B4-BE49-F238E27FC236}">
                <a16:creationId xmlns:a16="http://schemas.microsoft.com/office/drawing/2014/main" id="{34B9B574-A558-CDC5-4B91-8CB9A9A78E38}"/>
              </a:ext>
            </a:extLst>
          </p:cNvPr>
          <p:cNvSpPr txBox="1">
            <a:spLocks/>
          </p:cNvSpPr>
          <p:nvPr/>
        </p:nvSpPr>
        <p:spPr bwMode="auto">
          <a:xfrm>
            <a:off x="684213" y="1506538"/>
            <a:ext cx="7775575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GB" altLang="en-US" dirty="0">
                <a:solidFill>
                  <a:srgbClr val="1C1C1C"/>
                </a:solidFill>
                <a:cs typeface="Arial" panose="020B0604020202020204" pitchFamily="34" charset="0"/>
              </a:rPr>
              <a:t>We are learning about static electricity.</a:t>
            </a:r>
          </a:p>
        </p:txBody>
      </p:sp>
      <p:sp>
        <p:nvSpPr>
          <p:cNvPr id="7172" name="Content Placeholder 15">
            <a:extLst>
              <a:ext uri="{FF2B5EF4-FFF2-40B4-BE49-F238E27FC236}">
                <a16:creationId xmlns:a16="http://schemas.microsoft.com/office/drawing/2014/main" id="{0CE13087-19CD-B48D-43BC-964122DC65F3}"/>
              </a:ext>
            </a:extLst>
          </p:cNvPr>
          <p:cNvSpPr txBox="1">
            <a:spLocks/>
          </p:cNvSpPr>
          <p:nvPr/>
        </p:nvSpPr>
        <p:spPr bwMode="auto">
          <a:xfrm>
            <a:off x="479425" y="728663"/>
            <a:ext cx="8196263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2000" tIns="216000" rIns="252000" bIns="180000"/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altLang="en-US" sz="3600" b="1" dirty="0">
                <a:solidFill>
                  <a:srgbClr val="8C368C"/>
                </a:solidFill>
                <a:latin typeface="Twinkl" pitchFamily="2" charset="0"/>
                <a:cs typeface="Sassoon Infant Rg" pitchFamily="50" charset="0"/>
              </a:rPr>
              <a:t>Learning Intention</a:t>
            </a:r>
          </a:p>
        </p:txBody>
      </p:sp>
      <p:sp>
        <p:nvSpPr>
          <p:cNvPr id="7173" name="Content Placeholder 15">
            <a:extLst>
              <a:ext uri="{FF2B5EF4-FFF2-40B4-BE49-F238E27FC236}">
                <a16:creationId xmlns:a16="http://schemas.microsoft.com/office/drawing/2014/main" id="{4E2E95D4-2EA1-EB4D-E6A3-5326293649A9}"/>
              </a:ext>
            </a:extLst>
          </p:cNvPr>
          <p:cNvSpPr txBox="1">
            <a:spLocks/>
          </p:cNvSpPr>
          <p:nvPr/>
        </p:nvSpPr>
        <p:spPr bwMode="auto">
          <a:xfrm>
            <a:off x="479425" y="2789238"/>
            <a:ext cx="819626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2000" tIns="216000" rIns="252000" bIns="180000"/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altLang="en-US" sz="3600" b="1">
                <a:solidFill>
                  <a:srgbClr val="8C368C"/>
                </a:solidFill>
                <a:latin typeface="Twinkl" pitchFamily="2" charset="0"/>
                <a:cs typeface="Sassoon Infant Rg" pitchFamily="50" charset="0"/>
              </a:rPr>
              <a:t>Success Criteria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30FED8F6-6A61-A000-F319-C66295B77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316038"/>
            <a:ext cx="77755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/>
            <a:r>
              <a:rPr lang="en-GB" altLang="en-US">
                <a:solidFill>
                  <a:srgbClr val="0D0D0D"/>
                </a:solidFill>
                <a:ea typeface="Clear Sans Light"/>
                <a:cs typeface="Clear Sans Light"/>
              </a:rPr>
              <a:t>Match the definitions to the keywords:</a:t>
            </a:r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004B078B-E0EB-3CD5-1777-C8C4EEA6B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 b="1" dirty="0">
                <a:solidFill>
                  <a:srgbClr val="8C368C"/>
                </a:solidFill>
                <a:latin typeface="Twinkl" pitchFamily="2" charset="0"/>
                <a:ea typeface="Clear Sans Light"/>
                <a:cs typeface="Clear Sans Light"/>
              </a:rPr>
              <a:t>Do Now: Keyword Match</a:t>
            </a:r>
          </a:p>
        </p:txBody>
      </p:sp>
      <p:pic>
        <p:nvPicPr>
          <p:cNvPr id="8196" name="Picture 3">
            <a:extLst>
              <a:ext uri="{FF2B5EF4-FFF2-40B4-BE49-F238E27FC236}">
                <a16:creationId xmlns:a16="http://schemas.microsoft.com/office/drawing/2014/main" id="{C56F5CAC-875D-5A7D-E60D-565AA48B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75" y="544513"/>
            <a:ext cx="7223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01FE85-E7AD-55EF-A492-7D24F727F9DD}"/>
              </a:ext>
            </a:extLst>
          </p:cNvPr>
          <p:cNvSpPr/>
          <p:nvPr/>
        </p:nvSpPr>
        <p:spPr>
          <a:xfrm>
            <a:off x="684213" y="2039938"/>
            <a:ext cx="1489075" cy="444500"/>
          </a:xfrm>
          <a:prstGeom prst="rect">
            <a:avLst/>
          </a:prstGeom>
          <a:solidFill>
            <a:srgbClr val="B848B8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/>
              <a:t>1. voltage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6571FE-B05F-754C-48C2-DBC6272D057B}"/>
              </a:ext>
            </a:extLst>
          </p:cNvPr>
          <p:cNvSpPr/>
          <p:nvPr/>
        </p:nvSpPr>
        <p:spPr>
          <a:xfrm>
            <a:off x="684213" y="2636838"/>
            <a:ext cx="1489075" cy="444500"/>
          </a:xfrm>
          <a:prstGeom prst="rect">
            <a:avLst/>
          </a:prstGeom>
          <a:solidFill>
            <a:srgbClr val="B848B8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/>
              <a:t>2. 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0B56E0-E467-6260-738B-D155BE274659}"/>
              </a:ext>
            </a:extLst>
          </p:cNvPr>
          <p:cNvSpPr/>
          <p:nvPr/>
        </p:nvSpPr>
        <p:spPr>
          <a:xfrm>
            <a:off x="684213" y="3233738"/>
            <a:ext cx="1489075" cy="444500"/>
          </a:xfrm>
          <a:prstGeom prst="rect">
            <a:avLst/>
          </a:prstGeom>
          <a:solidFill>
            <a:srgbClr val="B848B8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/>
              <a:t>3. resistance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B2618D-A855-6A9A-D1BE-077F6CDCB697}"/>
              </a:ext>
            </a:extLst>
          </p:cNvPr>
          <p:cNvSpPr/>
          <p:nvPr/>
        </p:nvSpPr>
        <p:spPr>
          <a:xfrm>
            <a:off x="684213" y="3830638"/>
            <a:ext cx="1489075" cy="444500"/>
          </a:xfrm>
          <a:prstGeom prst="rect">
            <a:avLst/>
          </a:prstGeom>
          <a:solidFill>
            <a:srgbClr val="B848B8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/>
              <a:t>4. attract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AB3523-62D4-BA79-C50F-711BFC2E904F}"/>
              </a:ext>
            </a:extLst>
          </p:cNvPr>
          <p:cNvSpPr/>
          <p:nvPr/>
        </p:nvSpPr>
        <p:spPr>
          <a:xfrm>
            <a:off x="684213" y="4427538"/>
            <a:ext cx="1489075" cy="444500"/>
          </a:xfrm>
          <a:prstGeom prst="rect">
            <a:avLst/>
          </a:prstGeom>
          <a:solidFill>
            <a:srgbClr val="B848B8"/>
          </a:solidFill>
          <a:ln w="28575">
            <a:solidFill>
              <a:srgbClr val="7C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/>
              <a:t>5. repel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22DCC3-3EFE-2131-B476-BC98FD4A9D57}"/>
              </a:ext>
            </a:extLst>
          </p:cNvPr>
          <p:cNvSpPr/>
          <p:nvPr/>
        </p:nvSpPr>
        <p:spPr>
          <a:xfrm>
            <a:off x="3517900" y="1709738"/>
            <a:ext cx="4941888" cy="444500"/>
          </a:xfrm>
          <a:prstGeom prst="rect">
            <a:avLst/>
          </a:prstGeom>
          <a:solidFill>
            <a:srgbClr val="82C836"/>
          </a:solidFill>
          <a:ln w="28575">
            <a:solidFill>
              <a:srgbClr val="548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600" dirty="0">
                <a:latin typeface="+mj-lt"/>
              </a:rPr>
              <a:t>a. The rate of flow of charge around a circuit.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6A879B-F7A9-3935-12A7-8324BB8CB519}"/>
              </a:ext>
            </a:extLst>
          </p:cNvPr>
          <p:cNvSpPr/>
          <p:nvPr/>
        </p:nvSpPr>
        <p:spPr>
          <a:xfrm>
            <a:off x="3517900" y="2327275"/>
            <a:ext cx="4941888" cy="658813"/>
          </a:xfrm>
          <a:prstGeom prst="rect">
            <a:avLst/>
          </a:prstGeom>
          <a:solidFill>
            <a:srgbClr val="82C836"/>
          </a:solidFill>
          <a:ln w="28575">
            <a:solidFill>
              <a:srgbClr val="548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600" dirty="0">
                <a:latin typeface="+mj-lt"/>
              </a:rPr>
              <a:t>b. Measure of how easy it is for the current to flow  </a:t>
            </a:r>
            <a:br>
              <a:rPr lang="en-GB" sz="1600" dirty="0">
                <a:latin typeface="+mj-lt"/>
              </a:rPr>
            </a:br>
            <a:r>
              <a:rPr lang="en-GB" sz="1600" dirty="0">
                <a:latin typeface="+mj-lt"/>
              </a:rPr>
              <a:t>  </a:t>
            </a:r>
            <a:r>
              <a:rPr lang="en-GB" sz="1200" dirty="0">
                <a:latin typeface="+mj-lt"/>
              </a:rPr>
              <a:t>  </a:t>
            </a:r>
            <a:r>
              <a:rPr lang="en-GB" sz="1600" dirty="0">
                <a:latin typeface="+mj-lt"/>
              </a:rPr>
              <a:t>around a circuit.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B1A919-C050-E287-DC6D-19ABE750ABD8}"/>
              </a:ext>
            </a:extLst>
          </p:cNvPr>
          <p:cNvSpPr/>
          <p:nvPr/>
        </p:nvSpPr>
        <p:spPr>
          <a:xfrm>
            <a:off x="3517900" y="3157538"/>
            <a:ext cx="4941888" cy="658812"/>
          </a:xfrm>
          <a:prstGeom prst="rect">
            <a:avLst/>
          </a:prstGeom>
          <a:solidFill>
            <a:srgbClr val="82C836"/>
          </a:solidFill>
          <a:ln w="28575">
            <a:solidFill>
              <a:srgbClr val="548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600" dirty="0">
                <a:latin typeface="+mj-lt"/>
              </a:rPr>
              <a:t>c. The invisible magnetic force between the magnets</a:t>
            </a:r>
          </a:p>
          <a:p>
            <a:pPr>
              <a:defRPr/>
            </a:pPr>
            <a:r>
              <a:rPr lang="en-GB" sz="1600" dirty="0">
                <a:latin typeface="+mj-lt"/>
              </a:rPr>
              <a:t>  </a:t>
            </a:r>
            <a:r>
              <a:rPr lang="en-GB" sz="1200" dirty="0">
                <a:latin typeface="+mj-lt"/>
              </a:rPr>
              <a:t>  </a:t>
            </a:r>
            <a:r>
              <a:rPr lang="en-GB" sz="1600" dirty="0">
                <a:latin typeface="+mj-lt"/>
              </a:rPr>
              <a:t>will pull the poles together.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906C2F-E3B4-70AD-6D82-62F1CDEF8C59}"/>
              </a:ext>
            </a:extLst>
          </p:cNvPr>
          <p:cNvSpPr/>
          <p:nvPr/>
        </p:nvSpPr>
        <p:spPr>
          <a:xfrm>
            <a:off x="3517900" y="3989388"/>
            <a:ext cx="4941888" cy="493712"/>
          </a:xfrm>
          <a:prstGeom prst="rect">
            <a:avLst/>
          </a:prstGeom>
          <a:solidFill>
            <a:srgbClr val="82C836"/>
          </a:solidFill>
          <a:ln w="28575">
            <a:solidFill>
              <a:srgbClr val="548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9875" indent="-269875">
              <a:defRPr/>
            </a:pPr>
            <a:r>
              <a:rPr lang="en-GB" sz="1600" dirty="0">
                <a:latin typeface="+mj-lt"/>
              </a:rPr>
              <a:t>d. The strength of the push provided to electrons by the battery in a circuit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1FC535-C877-7260-0D83-92FD56469A4A}"/>
              </a:ext>
            </a:extLst>
          </p:cNvPr>
          <p:cNvSpPr/>
          <p:nvPr/>
        </p:nvSpPr>
        <p:spPr>
          <a:xfrm>
            <a:off x="3517900" y="4649788"/>
            <a:ext cx="4941888" cy="658812"/>
          </a:xfrm>
          <a:prstGeom prst="rect">
            <a:avLst/>
          </a:prstGeom>
          <a:solidFill>
            <a:srgbClr val="82C836"/>
          </a:solidFill>
          <a:ln w="28575">
            <a:solidFill>
              <a:srgbClr val="548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600" dirty="0">
                <a:latin typeface="+mj-lt"/>
              </a:rPr>
              <a:t>e. The invisible magnetic force between the magnets</a:t>
            </a:r>
            <a:br>
              <a:rPr lang="en-GB" sz="1600" dirty="0">
                <a:latin typeface="+mj-lt"/>
              </a:rPr>
            </a:br>
            <a:r>
              <a:rPr lang="en-GB" sz="1600" dirty="0">
                <a:latin typeface="+mj-lt"/>
              </a:rPr>
              <a:t>  </a:t>
            </a:r>
            <a:r>
              <a:rPr lang="en-GB" sz="1200" dirty="0">
                <a:latin typeface="+mj-lt"/>
              </a:rPr>
              <a:t>  </a:t>
            </a:r>
            <a:r>
              <a:rPr lang="en-GB" sz="1600" dirty="0">
                <a:latin typeface="+mj-lt"/>
              </a:rPr>
              <a:t>will force the poles away from each other.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1E8292-3E19-CCA7-731E-9573C1898C57}"/>
              </a:ext>
            </a:extLst>
          </p:cNvPr>
          <p:cNvSpPr/>
          <p:nvPr/>
        </p:nvSpPr>
        <p:spPr>
          <a:xfrm>
            <a:off x="700088" y="5678488"/>
            <a:ext cx="6942137" cy="546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111699-FA08-599E-C724-325F755FCABA}"/>
              </a:ext>
            </a:extLst>
          </p:cNvPr>
          <p:cNvSpPr/>
          <p:nvPr/>
        </p:nvSpPr>
        <p:spPr>
          <a:xfrm>
            <a:off x="754063" y="5722938"/>
            <a:ext cx="6819900" cy="4635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75146F-AC88-D66D-5B48-FDD85B412D27}"/>
              </a:ext>
            </a:extLst>
          </p:cNvPr>
          <p:cNvSpPr txBox="1"/>
          <p:nvPr/>
        </p:nvSpPr>
        <p:spPr>
          <a:xfrm>
            <a:off x="593725" y="5267325"/>
            <a:ext cx="27035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+mj-lt"/>
              </a:rPr>
              <a:t>You have 2 minutes.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E200A4B-6B15-83CB-667D-88EC78DB64BD}"/>
              </a:ext>
            </a:extLst>
          </p:cNvPr>
          <p:cNvCxnSpPr/>
          <p:nvPr/>
        </p:nvCxnSpPr>
        <p:spPr>
          <a:xfrm>
            <a:off x="2173288" y="2262188"/>
            <a:ext cx="1344612" cy="1974850"/>
          </a:xfrm>
          <a:prstGeom prst="line">
            <a:avLst/>
          </a:prstGeom>
          <a:ln w="28575">
            <a:solidFill>
              <a:srgbClr val="7C3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6E9DB8-9AF7-EFEF-E86D-823B07C8787C}"/>
              </a:ext>
            </a:extLst>
          </p:cNvPr>
          <p:cNvCxnSpPr>
            <a:cxnSpLocks/>
          </p:cNvCxnSpPr>
          <p:nvPr/>
        </p:nvCxnSpPr>
        <p:spPr>
          <a:xfrm flipV="1">
            <a:off x="2173288" y="1931988"/>
            <a:ext cx="1344612" cy="927100"/>
          </a:xfrm>
          <a:prstGeom prst="line">
            <a:avLst/>
          </a:prstGeom>
          <a:ln w="28575">
            <a:solidFill>
              <a:srgbClr val="7C3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D63B8D-0EAE-D923-5029-1A8D57AE9407}"/>
              </a:ext>
            </a:extLst>
          </p:cNvPr>
          <p:cNvCxnSpPr>
            <a:cxnSpLocks/>
          </p:cNvCxnSpPr>
          <p:nvPr/>
        </p:nvCxnSpPr>
        <p:spPr>
          <a:xfrm flipV="1">
            <a:off x="2173288" y="2655888"/>
            <a:ext cx="1344612" cy="800100"/>
          </a:xfrm>
          <a:prstGeom prst="line">
            <a:avLst/>
          </a:prstGeom>
          <a:ln w="28575">
            <a:solidFill>
              <a:srgbClr val="7C3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A898A18-3A36-9BF7-F36E-BE35E174953A}"/>
              </a:ext>
            </a:extLst>
          </p:cNvPr>
          <p:cNvCxnSpPr>
            <a:cxnSpLocks/>
          </p:cNvCxnSpPr>
          <p:nvPr/>
        </p:nvCxnSpPr>
        <p:spPr>
          <a:xfrm flipV="1">
            <a:off x="2173288" y="3487738"/>
            <a:ext cx="1344612" cy="565150"/>
          </a:xfrm>
          <a:prstGeom prst="line">
            <a:avLst/>
          </a:prstGeom>
          <a:ln w="28575">
            <a:solidFill>
              <a:srgbClr val="7C3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B1108-C7F3-B730-3C55-89778344D612}"/>
              </a:ext>
            </a:extLst>
          </p:cNvPr>
          <p:cNvCxnSpPr>
            <a:cxnSpLocks/>
          </p:cNvCxnSpPr>
          <p:nvPr/>
        </p:nvCxnSpPr>
        <p:spPr>
          <a:xfrm>
            <a:off x="2173288" y="4649788"/>
            <a:ext cx="1344612" cy="330200"/>
          </a:xfrm>
          <a:prstGeom prst="line">
            <a:avLst/>
          </a:prstGeom>
          <a:ln w="28575">
            <a:solidFill>
              <a:srgbClr val="7C3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65348C5-45E5-D8A6-B72B-A3C117807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316038"/>
            <a:ext cx="7775575" cy="25860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There are two kinds of charge: </a:t>
            </a:r>
            <a:r>
              <a:rPr lang="en-GB" altLang="en-US" dirty="0">
                <a:solidFill>
                  <a:srgbClr val="0D0D0D"/>
                </a:solidFill>
                <a:cs typeface="Clear Sans Light" panose="020B0303030202020304" pitchFamily="34" charset="0"/>
              </a:rPr>
              <a:t>positive (+) and negative (-).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GB" altLang="en-US" sz="8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0D0D0D"/>
                </a:solidFill>
                <a:cs typeface="Clear Sans Light" panose="020B0303030202020304" pitchFamily="34" charset="0"/>
              </a:rPr>
              <a:t>All objects are made up of atoms. </a:t>
            </a:r>
            <a:r>
              <a:rPr lang="en-GB" dirty="0"/>
              <a:t>Each atom contains three different types of particle.</a:t>
            </a:r>
            <a:endParaRPr lang="en-GB" altLang="en-US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GB" altLang="en-US" sz="8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0D0D0D"/>
                </a:solidFill>
                <a:cs typeface="Clear Sans Light" panose="020B0303030202020304" pitchFamily="34" charset="0"/>
              </a:rPr>
              <a:t>A 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positive particle (proton), </a:t>
            </a:r>
            <a:r>
              <a:rPr lang="en-GB" altLang="en-US" dirty="0">
                <a:solidFill>
                  <a:srgbClr val="0D0D0D"/>
                </a:solidFill>
                <a:cs typeface="Clear Sans Light" panose="020B0303030202020304" pitchFamily="34" charset="0"/>
              </a:rPr>
              <a:t>a 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negative particle (electron) </a:t>
            </a:r>
            <a:r>
              <a:rPr lang="en-GB" altLang="en-US" dirty="0">
                <a:solidFill>
                  <a:srgbClr val="0D0D0D"/>
                </a:solidFill>
                <a:cs typeface="Clear Sans Light" panose="020B0303030202020304" pitchFamily="34" charset="0"/>
              </a:rPr>
              <a:t>and a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 particle with no charge (neutron)</a:t>
            </a: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GB" altLang="en-US" sz="800" dirty="0">
              <a:solidFill>
                <a:srgbClr val="0D0D0D"/>
              </a:solidFill>
              <a:latin typeface="+mn-lt"/>
              <a:cs typeface="Clear Sans Light" panose="020B03030302020203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0D0D0D"/>
                </a:solidFill>
                <a:cs typeface="Clear Sans Light" panose="020B0303030202020304" pitchFamily="34" charset="0"/>
              </a:rPr>
              <a:t>Atoms contain the same number of protons and electrons. The positive and negative charges are cancelled out and so an atom has 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no overall charge</a:t>
            </a:r>
            <a:r>
              <a:rPr lang="en-GB" altLang="en-US" dirty="0">
                <a:solidFill>
                  <a:srgbClr val="0D0D0D"/>
                </a:solidFill>
                <a:cs typeface="Clear Sans Light" panose="020B0303030202020304" pitchFamily="34" charset="0"/>
              </a:rPr>
              <a:t>.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1724C32B-7EA6-3713-ED11-5CEFD27A7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8C368C"/>
                </a:solidFill>
                <a:latin typeface="Twinkl SemiBold" pitchFamily="2" charset="0"/>
                <a:ea typeface="Clear Sans Light"/>
                <a:cs typeface="Clear Sans Light"/>
              </a:rPr>
              <a:t>The Atom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AC0336-43DD-EA47-3598-BA3FCEA9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3825875"/>
            <a:ext cx="3481387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23">
            <a:extLst>
              <a:ext uri="{FF2B5EF4-FFF2-40B4-BE49-F238E27FC236}">
                <a16:creationId xmlns:a16="http://schemas.microsoft.com/office/drawing/2014/main" id="{F9BB1F59-F965-6BD7-2358-75D3A3A7F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542925"/>
            <a:ext cx="690562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423534CA-AB0D-9CE5-557B-44866CE41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316038"/>
            <a:ext cx="7775575" cy="2308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Static electricity occurs when an object either 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loses</a:t>
            </a: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 or 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gains</a:t>
            </a: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 a 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negative charge</a:t>
            </a: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GB" altLang="en-US" sz="800" dirty="0">
              <a:solidFill>
                <a:srgbClr val="0D0D0D"/>
              </a:solidFill>
              <a:latin typeface="+mn-lt"/>
              <a:cs typeface="Clear Sans Light" panose="020B03030302020203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We say that objects that 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lose</a:t>
            </a: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 negative charges become 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positively (+) charged </a:t>
            </a: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overall.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GB" altLang="en-US" sz="800" dirty="0">
              <a:solidFill>
                <a:srgbClr val="0D0D0D"/>
              </a:solidFill>
              <a:latin typeface="+mn-lt"/>
              <a:cs typeface="Clear Sans Light" panose="020B03030302020203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We say that objects that 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gain</a:t>
            </a: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 negative charges become 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negatively (-) charged</a:t>
            </a: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 overall.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GB" altLang="en-US" sz="800" dirty="0">
              <a:solidFill>
                <a:srgbClr val="0D0D0D"/>
              </a:solidFill>
              <a:latin typeface="+mn-lt"/>
              <a:cs typeface="Clear Sans Light" panose="020B03030302020203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Using your worksheet, you have one minute to draw and label an atom. </a:t>
            </a:r>
          </a:p>
        </p:txBody>
      </p:sp>
      <p:sp>
        <p:nvSpPr>
          <p:cNvPr id="10243" name="Rectangle 8">
            <a:extLst>
              <a:ext uri="{FF2B5EF4-FFF2-40B4-BE49-F238E27FC236}">
                <a16:creationId xmlns:a16="http://schemas.microsoft.com/office/drawing/2014/main" id="{13D62513-1B07-CC82-A505-91BD47A2B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8C368C"/>
                </a:solidFill>
                <a:latin typeface="Twinkl SemiBold" pitchFamily="2" charset="0"/>
                <a:ea typeface="Clear Sans Light"/>
                <a:cs typeface="Clear Sans Light"/>
              </a:rPr>
              <a:t>The Atom</a:t>
            </a:r>
          </a:p>
        </p:txBody>
      </p:sp>
      <p:pic>
        <p:nvPicPr>
          <p:cNvPr id="10244" name="Picture 5">
            <a:extLst>
              <a:ext uri="{FF2B5EF4-FFF2-40B4-BE49-F238E27FC236}">
                <a16:creationId xmlns:a16="http://schemas.microsoft.com/office/drawing/2014/main" id="{3687DDAC-54B3-1B84-5774-0031AD2C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542925"/>
            <a:ext cx="690562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D7CF6-AC75-314B-A421-70947641E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4030663"/>
            <a:ext cx="1905000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144F9-4398-5CBE-A4B0-6D180B9D4B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4283" t="20647" r="11736" b="15371"/>
          <a:stretch/>
        </p:blipFill>
        <p:spPr>
          <a:xfrm rot="10800000">
            <a:off x="3610885" y="4424363"/>
            <a:ext cx="1218032" cy="1224282"/>
          </a:xfrm>
          <a:prstGeom prst="ellipse">
            <a:avLst/>
          </a:prstGeom>
        </p:spPr>
      </p:pic>
      <p:sp>
        <p:nvSpPr>
          <p:cNvPr id="8" name="start">
            <a:extLst>
              <a:ext uri="{FF2B5EF4-FFF2-40B4-BE49-F238E27FC236}">
                <a16:creationId xmlns:a16="http://schemas.microsoft.com/office/drawing/2014/main" id="{95B44CE5-6817-09BB-8F88-1AD8E23112A7}"/>
              </a:ext>
            </a:extLst>
          </p:cNvPr>
          <p:cNvSpPr/>
          <p:nvPr/>
        </p:nvSpPr>
        <p:spPr>
          <a:xfrm>
            <a:off x="5341938" y="4799013"/>
            <a:ext cx="1111250" cy="374650"/>
          </a:xfrm>
          <a:prstGeom prst="roundRect">
            <a:avLst/>
          </a:prstGeom>
          <a:solidFill>
            <a:srgbClr val="92D050"/>
          </a:solidFill>
          <a:ln w="28575">
            <a:solidFill>
              <a:srgbClr val="70AC2E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Twinkl SemiBold" pitchFamily="2" charset="0"/>
                <a:cs typeface="Clear Sans" panose="020B0503030202020304" pitchFamily="34" charset="0"/>
              </a:rPr>
              <a:t>Start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" dur="6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0500"/>
                            </p:stCondLst>
                            <p:childTnLst>
                              <p:par>
                                <p:cTn id="4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2ABB21-5282-D7AE-528D-93AC132A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2643188"/>
            <a:ext cx="5464175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20">
            <a:extLst>
              <a:ext uri="{FF2B5EF4-FFF2-40B4-BE49-F238E27FC236}">
                <a16:creationId xmlns:a16="http://schemas.microsoft.com/office/drawing/2014/main" id="{C4C18AC8-2B6B-ED16-7AEE-FD4A9317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542925"/>
            <a:ext cx="690562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8">
            <a:extLst>
              <a:ext uri="{FF2B5EF4-FFF2-40B4-BE49-F238E27FC236}">
                <a16:creationId xmlns:a16="http://schemas.microsoft.com/office/drawing/2014/main" id="{CD9D0F5D-E857-83BF-257D-BDFEE4576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8C368C"/>
                </a:solidFill>
                <a:latin typeface="Twinkl SemiBold" pitchFamily="2" charset="0"/>
                <a:ea typeface="Clear Sans Light"/>
                <a:cs typeface="Clear Sans Light"/>
              </a:rPr>
              <a:t>What Is Static Electricity?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C46F7-43AA-D0CA-8ACA-2BFBA4DB2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3043238"/>
            <a:ext cx="32512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94D55B-D6AE-FE18-9E5F-FB2AD579785D}"/>
              </a:ext>
            </a:extLst>
          </p:cNvPr>
          <p:cNvSpPr/>
          <p:nvPr/>
        </p:nvSpPr>
        <p:spPr>
          <a:xfrm>
            <a:off x="1674813" y="1516063"/>
            <a:ext cx="5794375" cy="860425"/>
          </a:xfrm>
          <a:prstGeom prst="rect">
            <a:avLst/>
          </a:prstGeom>
          <a:solidFill>
            <a:srgbClr val="82C836"/>
          </a:solidFill>
          <a:ln w="28575">
            <a:solidFill>
              <a:srgbClr val="548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000" dirty="0">
                <a:latin typeface="+mj-lt"/>
              </a:rPr>
              <a:t>With your partner, can you think of any situations where you have felt a static shock?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55BEC8-7F96-49AA-40BB-D4AED73D55D7}"/>
              </a:ext>
            </a:extLst>
          </p:cNvPr>
          <p:cNvSpPr/>
          <p:nvPr/>
        </p:nvSpPr>
        <p:spPr>
          <a:xfrm>
            <a:off x="4572000" y="2643188"/>
            <a:ext cx="3887788" cy="33861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When a polythene strip is rubbed with a cloth, the </a:t>
            </a:r>
            <a:r>
              <a:rPr lang="en-GB" dirty="0">
                <a:latin typeface="+mj-lt"/>
              </a:rPr>
              <a:t>negative charges </a:t>
            </a:r>
            <a:r>
              <a:rPr lang="en-GB" dirty="0"/>
              <a:t>move from the cloth to the strip.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8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The strip becomes </a:t>
            </a:r>
            <a:r>
              <a:rPr lang="en-GB" dirty="0">
                <a:latin typeface="+mj-lt"/>
              </a:rPr>
              <a:t>negatively charged </a:t>
            </a:r>
            <a:r>
              <a:rPr lang="en-GB" dirty="0"/>
              <a:t>because it has more negative charges than it needs to cancel out the </a:t>
            </a:r>
            <a:r>
              <a:rPr lang="en-GB" dirty="0">
                <a:latin typeface="+mj-lt"/>
              </a:rPr>
              <a:t>positive charges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8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The </a:t>
            </a:r>
            <a:r>
              <a:rPr lang="en-GB" dirty="0">
                <a:latin typeface="+mj-lt"/>
              </a:rPr>
              <a:t>cloth becomes positive </a:t>
            </a:r>
            <a:r>
              <a:rPr lang="en-GB" dirty="0"/>
              <a:t>because it has less negative charges than it needs.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20">
            <a:extLst>
              <a:ext uri="{FF2B5EF4-FFF2-40B4-BE49-F238E27FC236}">
                <a16:creationId xmlns:a16="http://schemas.microsoft.com/office/drawing/2014/main" id="{C4C18AC8-2B6B-ED16-7AEE-FD4A9317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542925"/>
            <a:ext cx="690562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8">
            <a:extLst>
              <a:ext uri="{FF2B5EF4-FFF2-40B4-BE49-F238E27FC236}">
                <a16:creationId xmlns:a16="http://schemas.microsoft.com/office/drawing/2014/main" id="{CD9D0F5D-E857-83BF-257D-BDFEE4576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8C368C"/>
                </a:solidFill>
                <a:latin typeface="Twinkl SemiBold" pitchFamily="2" charset="0"/>
                <a:ea typeface="Clear Sans Light"/>
                <a:cs typeface="Clear Sans Light"/>
              </a:rPr>
              <a:t>What Is Static Electricity?</a:t>
            </a:r>
          </a:p>
        </p:txBody>
      </p:sp>
      <p:pic>
        <p:nvPicPr>
          <p:cNvPr id="2" name="Online Media 1" title="GCSE Physics - Static Electricity  #24">
            <a:hlinkClick r:id="" action="ppaction://media"/>
            <a:extLst>
              <a:ext uri="{FF2B5EF4-FFF2-40B4-BE49-F238E27FC236}">
                <a16:creationId xmlns:a16="http://schemas.microsoft.com/office/drawing/2014/main" id="{9560C17F-D848-F8F5-3EDE-775498A9BC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45358" y="1784348"/>
            <a:ext cx="8253283" cy="466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>
            <a:extLst>
              <a:ext uri="{FF2B5EF4-FFF2-40B4-BE49-F238E27FC236}">
                <a16:creationId xmlns:a16="http://schemas.microsoft.com/office/drawing/2014/main" id="{8EB8DD5B-83A5-30C3-6718-EEF5A4A3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542925"/>
            <a:ext cx="70167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1">
            <a:extLst>
              <a:ext uri="{FF2B5EF4-FFF2-40B4-BE49-F238E27FC236}">
                <a16:creationId xmlns:a16="http://schemas.microsoft.com/office/drawing/2014/main" id="{285138A9-1268-E5C5-0BB4-22F9F39F1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316038"/>
            <a:ext cx="7704138" cy="8302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In 1931, </a:t>
            </a: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Robert J Van de Graaff</a:t>
            </a: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 invented the Van de Graaff generator.</a:t>
            </a:r>
            <a:b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</a:br>
            <a:r>
              <a:rPr lang="en-GB" altLang="en-US" dirty="0">
                <a:solidFill>
                  <a:srgbClr val="0D0D0D"/>
                </a:solidFill>
                <a:latin typeface="+mn-lt"/>
                <a:cs typeface="Clear Sans Light" panose="020B0303030202020304" pitchFamily="34" charset="0"/>
              </a:rPr>
              <a:t>He invented it for the sole purpose of generating high voltages for use in nuclear physics experiments.</a:t>
            </a:r>
          </a:p>
        </p:txBody>
      </p:sp>
      <p:sp>
        <p:nvSpPr>
          <p:cNvPr id="13316" name="Rectangle 8">
            <a:extLst>
              <a:ext uri="{FF2B5EF4-FFF2-40B4-BE49-F238E27FC236}">
                <a16:creationId xmlns:a16="http://schemas.microsoft.com/office/drawing/2014/main" id="{371BCF27-BF66-32E0-831B-F5AFDB839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8C368C"/>
                </a:solidFill>
                <a:latin typeface="Twinkl SemiBold" pitchFamily="2" charset="0"/>
                <a:ea typeface="Clear Sans Light"/>
                <a:cs typeface="Clear Sans Light"/>
              </a:rPr>
              <a:t>Van de Graaff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441F7-D00A-0601-35EC-B202D833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88" y="2340610"/>
            <a:ext cx="5620624" cy="3765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318" name="TextBox 21">
            <a:extLst>
              <a:ext uri="{FF2B5EF4-FFF2-40B4-BE49-F238E27FC236}">
                <a16:creationId xmlns:a16="http://schemas.microsoft.com/office/drawing/2014/main" id="{05E3F00B-E8B6-6538-263D-0A2A6CC98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9238" y="6245225"/>
            <a:ext cx="3565525" cy="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/>
            <a:r>
              <a:rPr lang="en-GB" altLang="en-US" sz="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courtesy of uclmaps (@flickr.com) - granted under creative commons licence – attribution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38D73E8C-A837-229B-8FB5-31CAB450C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316038"/>
            <a:ext cx="7704138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>
              <a:lnSpc>
                <a:spcPts val="2400"/>
              </a:lnSpc>
            </a:pPr>
            <a:r>
              <a:rPr lang="en-GB" altLang="en-US" b="1" dirty="0">
                <a:solidFill>
                  <a:srgbClr val="00B050"/>
                </a:solidFill>
              </a:rPr>
              <a:t>            </a:t>
            </a:r>
            <a:r>
              <a:rPr lang="en-GB" altLang="en-US" dirty="0"/>
              <a:t>       are transferred onto the dome so the dome gets an electrical charge.</a:t>
            </a:r>
          </a:p>
          <a:p>
            <a:pPr>
              <a:lnSpc>
                <a:spcPts val="2400"/>
              </a:lnSpc>
            </a:pPr>
            <a:r>
              <a:rPr lang="en-GB" altLang="en-US" dirty="0"/>
              <a:t>When we touch the dome, the                    charge is passed to us.</a:t>
            </a:r>
          </a:p>
          <a:p>
            <a:pPr>
              <a:lnSpc>
                <a:spcPts val="2400"/>
              </a:lnSpc>
            </a:pPr>
            <a:r>
              <a:rPr lang="en-GB" altLang="en-US" dirty="0"/>
              <a:t>We have to stand in a plastic tray. This is because plastic is an </a:t>
            </a:r>
            <a:r>
              <a:rPr lang="en-GB" altLang="en-US" b="1" dirty="0">
                <a:solidFill>
                  <a:srgbClr val="00B050"/>
                </a:solidFill>
              </a:rPr>
              <a:t>              </a:t>
            </a:r>
            <a:r>
              <a:rPr lang="en-GB" altLang="en-US" dirty="0"/>
              <a:t> so the electrical charge cannot flow through our bodies and feet to earth.</a:t>
            </a:r>
          </a:p>
          <a:p>
            <a:pPr>
              <a:lnSpc>
                <a:spcPts val="2400"/>
              </a:lnSpc>
            </a:pPr>
            <a:r>
              <a:rPr lang="en-GB" altLang="en-US" dirty="0"/>
              <a:t>Our hair stands up because each strand is negatively charged and the same charges     </a:t>
            </a:r>
            <a:r>
              <a:rPr lang="en-GB" altLang="en-US" b="1" dirty="0">
                <a:solidFill>
                  <a:srgbClr val="00B050"/>
                </a:solidFill>
              </a:rPr>
              <a:t>               </a:t>
            </a:r>
            <a:r>
              <a:rPr lang="en-GB" altLang="en-US" dirty="0"/>
              <a:t>.</a:t>
            </a:r>
          </a:p>
          <a:p>
            <a:pPr>
              <a:lnSpc>
                <a:spcPts val="2400"/>
              </a:lnSpc>
            </a:pPr>
            <a:r>
              <a:rPr lang="en-GB" altLang="en-US" dirty="0"/>
              <a:t>When the electrical charge jumps between the two domes, it makes a </a:t>
            </a:r>
            <a:r>
              <a:rPr lang="en-GB" altLang="en-US" b="1" dirty="0">
                <a:solidFill>
                  <a:srgbClr val="00B050"/>
                </a:solidFill>
              </a:rPr>
              <a:t>                   </a:t>
            </a:r>
            <a:br>
              <a:rPr lang="en-GB" altLang="en-US" b="1" dirty="0">
                <a:solidFill>
                  <a:srgbClr val="00B050"/>
                </a:solidFill>
              </a:rPr>
            </a:br>
            <a:r>
              <a:rPr lang="en-GB" altLang="en-US" b="1" dirty="0">
                <a:solidFill>
                  <a:srgbClr val="00B050"/>
                </a:solidFill>
              </a:rPr>
              <a:t>                   </a:t>
            </a:r>
            <a:r>
              <a:rPr lang="en-GB" altLang="en-US" dirty="0"/>
              <a:t>.  This can light a </a:t>
            </a:r>
            <a:r>
              <a:rPr lang="en-GB" altLang="en-US" b="1" dirty="0">
                <a:solidFill>
                  <a:srgbClr val="00B050"/>
                </a:solidFill>
              </a:rPr>
              <a:t>                  </a:t>
            </a:r>
            <a:r>
              <a:rPr lang="en-GB" altLang="en-US" dirty="0"/>
              <a:t> gas such as methane.</a:t>
            </a:r>
          </a:p>
        </p:txBody>
      </p:sp>
      <p:sp>
        <p:nvSpPr>
          <p:cNvPr id="14339" name="Rectangle 8">
            <a:extLst>
              <a:ext uri="{FF2B5EF4-FFF2-40B4-BE49-F238E27FC236}">
                <a16:creationId xmlns:a16="http://schemas.microsoft.com/office/drawing/2014/main" id="{AE9BE3EC-A04A-79A6-F231-1C3327827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 b="1">
                <a:solidFill>
                  <a:srgbClr val="7C307C"/>
                </a:solidFill>
                <a:latin typeface="Twinkl" pitchFamily="2" charset="0"/>
              </a:rPr>
              <a:t>Van de Graaff </a:t>
            </a:r>
            <a:r>
              <a:rPr lang="en-GB" altLang="en-US" sz="3600" b="1">
                <a:solidFill>
                  <a:srgbClr val="8C368C"/>
                </a:solidFill>
                <a:latin typeface="Twinkl" pitchFamily="2" charset="0"/>
                <a:ea typeface="Clear Sans Light"/>
                <a:cs typeface="Clear Sans Light"/>
              </a:rPr>
              <a:t>Generator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FFBCE-2F73-A5DE-222F-23F9BE4BAAF0}"/>
              </a:ext>
            </a:extLst>
          </p:cNvPr>
          <p:cNvSpPr/>
          <p:nvPr/>
        </p:nvSpPr>
        <p:spPr>
          <a:xfrm>
            <a:off x="755650" y="1323975"/>
            <a:ext cx="1325563" cy="287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4731A-9D29-FC7B-BE5B-1912DAFDFED4}"/>
              </a:ext>
            </a:extLst>
          </p:cNvPr>
          <p:cNvSpPr/>
          <p:nvPr/>
        </p:nvSpPr>
        <p:spPr>
          <a:xfrm>
            <a:off x="3841750" y="1927225"/>
            <a:ext cx="1325563" cy="287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</a:rPr>
              <a:t>electrical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8BF45-E32F-3C65-9839-0EA6308340EA}"/>
              </a:ext>
            </a:extLst>
          </p:cNvPr>
          <p:cNvSpPr/>
          <p:nvPr/>
        </p:nvSpPr>
        <p:spPr>
          <a:xfrm>
            <a:off x="7196138" y="2238375"/>
            <a:ext cx="1325562" cy="287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</a:rPr>
              <a:t>insulator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105C5-8AE7-6279-1188-F56E0CD49CDB}"/>
              </a:ext>
            </a:extLst>
          </p:cNvPr>
          <p:cNvSpPr/>
          <p:nvPr/>
        </p:nvSpPr>
        <p:spPr>
          <a:xfrm>
            <a:off x="1611313" y="3170238"/>
            <a:ext cx="1325562" cy="2873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</a:rPr>
              <a:t>repel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630040-337B-CB6B-40D8-061628515D82}"/>
              </a:ext>
            </a:extLst>
          </p:cNvPr>
          <p:cNvSpPr/>
          <p:nvPr/>
        </p:nvSpPr>
        <p:spPr>
          <a:xfrm>
            <a:off x="4035425" y="3784600"/>
            <a:ext cx="1325563" cy="2857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</a:rPr>
              <a:t>flammable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F1345F-6C15-0867-5B58-D2E253B4C122}"/>
              </a:ext>
            </a:extLst>
          </p:cNvPr>
          <p:cNvSpPr/>
          <p:nvPr/>
        </p:nvSpPr>
        <p:spPr>
          <a:xfrm>
            <a:off x="771525" y="3770313"/>
            <a:ext cx="1325563" cy="2873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</a:rPr>
              <a:t>spark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195407-6FBC-F84F-BC7B-3B9783B16D55}"/>
              </a:ext>
            </a:extLst>
          </p:cNvPr>
          <p:cNvSpPr/>
          <p:nvPr/>
        </p:nvSpPr>
        <p:spPr>
          <a:xfrm>
            <a:off x="719138" y="4370388"/>
            <a:ext cx="7705725" cy="919162"/>
          </a:xfrm>
          <a:prstGeom prst="rect">
            <a:avLst/>
          </a:prstGeom>
          <a:solidFill>
            <a:schemeClr val="accent3"/>
          </a:solidFill>
          <a:ln w="28575">
            <a:solidFill>
              <a:srgbClr val="C4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>
              <a:defRPr/>
            </a:pPr>
            <a:r>
              <a:rPr lang="en-GB" dirty="0"/>
              <a:t>Use the words in the box to help you fill in the gaps: </a:t>
            </a:r>
          </a:p>
          <a:p>
            <a:pPr>
              <a:defRPr/>
            </a:pPr>
            <a:endParaRPr lang="en-GB" sz="800" dirty="0"/>
          </a:p>
          <a:p>
            <a:pPr>
              <a:defRPr/>
            </a:pPr>
            <a:r>
              <a:rPr lang="en-GB" dirty="0">
                <a:latin typeface="+mj-lt"/>
              </a:rPr>
              <a:t>electrical, electrons, flammable, insulator, spark, repel.</a:t>
            </a:r>
          </a:p>
        </p:txBody>
      </p:sp>
      <p:pic>
        <p:nvPicPr>
          <p:cNvPr id="14347" name="Picture 4">
            <a:extLst>
              <a:ext uri="{FF2B5EF4-FFF2-40B4-BE49-F238E27FC236}">
                <a16:creationId xmlns:a16="http://schemas.microsoft.com/office/drawing/2014/main" id="{56A22765-84B8-EB5A-C21B-57B948102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9"/>
          <a:stretch>
            <a:fillRect/>
          </a:stretch>
        </p:blipFill>
        <p:spPr bwMode="auto">
          <a:xfrm>
            <a:off x="6546850" y="4152900"/>
            <a:ext cx="18161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Twinkl">
      <a:dk1>
        <a:srgbClr val="1C1C1C"/>
      </a:dk1>
      <a:lt1>
        <a:sysClr val="window" lastClr="FFFFFF"/>
      </a:lt1>
      <a:dk2>
        <a:srgbClr val="0C0C0C"/>
      </a:dk2>
      <a:lt2>
        <a:srgbClr val="DCD8DC"/>
      </a:lt2>
      <a:accent1>
        <a:srgbClr val="E52733"/>
      </a:accent1>
      <a:accent2>
        <a:srgbClr val="E94E14"/>
      </a:accent2>
      <a:accent3>
        <a:srgbClr val="F9B000"/>
      </a:accent3>
      <a:accent4>
        <a:srgbClr val="86BD34"/>
      </a:accent4>
      <a:accent5>
        <a:srgbClr val="003F7D"/>
      </a:accent5>
      <a:accent6>
        <a:srgbClr val="65186A"/>
      </a:accent6>
      <a:hlink>
        <a:srgbClr val="6D6D6D"/>
      </a:hlink>
      <a:folHlink>
        <a:srgbClr val="B8B8B8"/>
      </a:folHlink>
    </a:clrScheme>
    <a:fontScheme name="Custom 1">
      <a:majorFont>
        <a:latin typeface="Twinkl SemiBold"/>
        <a:ea typeface=""/>
        <a:cs typeface=""/>
      </a:majorFont>
      <a:minorFont>
        <a:latin typeface="Twinkl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condary PowerPoint Template New.pptx" id="{32E1EC1C-463D-4F51-8886-E757C53C7D28}" vid="{10FCE535-D698-4133-92AA-FC0C8D1E83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AB869F7-6625-4BA6-BB0F-DD1BB38C9347}"/>
</file>

<file path=customXml/itemProps2.xml><?xml version="1.0" encoding="utf-8"?>
<ds:datastoreItem xmlns:ds="http://schemas.openxmlformats.org/officeDocument/2006/customXml" ds:itemID="{6867EAC9-D60B-4DC4-BC33-F639AAC5A1CF}"/>
</file>

<file path=customXml/itemProps3.xml><?xml version="1.0" encoding="utf-8"?>
<ds:datastoreItem xmlns:ds="http://schemas.openxmlformats.org/officeDocument/2006/customXml" ds:itemID="{7747B492-5613-4943-8B5D-885D4B022A0C}"/>
</file>

<file path=docProps/app.xml><?xml version="1.0" encoding="utf-8"?>
<Properties xmlns="http://schemas.openxmlformats.org/officeDocument/2006/extended-properties" xmlns:vt="http://schemas.openxmlformats.org/officeDocument/2006/docPropsVTypes">
  <Template>Secondary PowerPoint Template</Template>
  <TotalTime>177</TotalTime>
  <Words>962</Words>
  <Application>Microsoft Office PowerPoint</Application>
  <PresentationFormat>On-screen Show (4:3)</PresentationFormat>
  <Paragraphs>125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Sassoon Infant Rg</vt:lpstr>
      <vt:lpstr>Twinkl Light</vt:lpstr>
      <vt:lpstr>Arial</vt:lpstr>
      <vt:lpstr>Clear Sans</vt:lpstr>
      <vt:lpstr>Calibri</vt:lpstr>
      <vt:lpstr>Twinkl SemiBold</vt:lpstr>
      <vt:lpstr>Twinkl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Scholefield</dc:creator>
  <cp:lastModifiedBy>COOPER Sarina [Southern River College]</cp:lastModifiedBy>
  <cp:revision>21</cp:revision>
  <dcterms:created xsi:type="dcterms:W3CDTF">2017-10-17T12:43:44Z</dcterms:created>
  <dcterms:modified xsi:type="dcterms:W3CDTF">2024-04-29T16:18:23Z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